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313" r:id="rId4"/>
    <p:sldId id="314" r:id="rId5"/>
    <p:sldId id="299" r:id="rId6"/>
    <p:sldId id="310" r:id="rId7"/>
    <p:sldId id="301" r:id="rId8"/>
    <p:sldId id="311" r:id="rId9"/>
    <p:sldId id="317" r:id="rId10"/>
    <p:sldId id="315" r:id="rId11"/>
    <p:sldId id="316" r:id="rId12"/>
    <p:sldId id="296" r:id="rId13"/>
    <p:sldId id="308" r:id="rId14"/>
    <p:sldId id="293" r:id="rId15"/>
    <p:sldId id="288" r:id="rId16"/>
    <p:sldId id="286" r:id="rId17"/>
    <p:sldId id="289" r:id="rId18"/>
    <p:sldId id="290" r:id="rId19"/>
    <p:sldId id="291" r:id="rId20"/>
    <p:sldId id="312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chemeClr val="tx1"/>
                </a:solidFill>
              </a:rPr>
              <a:t>Количество детей 5-9 лет в Республике Саха (Якутия)  за время реализации антиалкогольной политики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4256264973407514E-2"/>
          <c:y val="0.23080178591267636"/>
          <c:w val="0.8612992333304309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Лист2!$J$50:$T$50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Лист2!$J$51:$T$51</c:f>
              <c:numCache>
                <c:formatCode>General</c:formatCode>
                <c:ptCount val="11"/>
                <c:pt idx="0">
                  <c:v>64.8</c:v>
                </c:pt>
                <c:pt idx="1">
                  <c:v>64.900000000000006</c:v>
                </c:pt>
                <c:pt idx="2">
                  <c:v>65.5</c:v>
                </c:pt>
                <c:pt idx="3">
                  <c:v>67.7</c:v>
                </c:pt>
                <c:pt idx="4">
                  <c:v>67.599999999999994</c:v>
                </c:pt>
                <c:pt idx="5">
                  <c:v>68.400000000000006</c:v>
                </c:pt>
                <c:pt idx="6">
                  <c:v>70.2</c:v>
                </c:pt>
                <c:pt idx="7">
                  <c:v>71.7</c:v>
                </c:pt>
                <c:pt idx="8">
                  <c:v>73.3</c:v>
                </c:pt>
                <c:pt idx="9">
                  <c:v>75.2</c:v>
                </c:pt>
                <c:pt idx="10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1-4138-8D09-9B35934C3F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69873896"/>
        <c:axId val="369873240"/>
      </c:barChart>
      <c:catAx>
        <c:axId val="369873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873240"/>
        <c:crosses val="autoZero"/>
        <c:auto val="1"/>
        <c:lblAlgn val="ctr"/>
        <c:lblOffset val="100"/>
        <c:noMultiLvlLbl val="0"/>
      </c:catAx>
      <c:valAx>
        <c:axId val="369873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87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31881681878807389"/>
          <c:y val="0.82444103653437062"/>
          <c:w val="0.39887210303838644"/>
          <c:h val="0.160087331474436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Лист10!$A$2</c:f>
              <c:strCache>
                <c:ptCount val="1"/>
                <c:pt idx="0">
                  <c:v>Употребляющие часто (1 раз в неделю и чаще)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Лист10!$B$1:$D$1</c:f>
              <c:strCache>
                <c:ptCount val="3"/>
                <c:pt idx="0">
                  <c:v>Тумул (Усть-Алданский)</c:v>
                </c:pt>
                <c:pt idx="1">
                  <c:v>Бэс-Кюель (Горный)</c:v>
                </c:pt>
                <c:pt idx="2">
                  <c:v>Республика Саха (Якутия)</c:v>
                </c:pt>
              </c:strCache>
            </c:strRef>
          </c:cat>
          <c:val>
            <c:numRef>
              <c:f>Лист10!$B$2:$D$2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2-477F-B465-D67BBD213E90}"/>
            </c:ext>
          </c:extLst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Употребляющие регулярно (1 или несколько раз в месяц )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Лист10!$B$1:$D$1</c:f>
              <c:strCache>
                <c:ptCount val="3"/>
                <c:pt idx="0">
                  <c:v>Тумул (Усть-Алданский)</c:v>
                </c:pt>
                <c:pt idx="1">
                  <c:v>Бэс-Кюель (Горный)</c:v>
                </c:pt>
                <c:pt idx="2">
                  <c:v>Республика Саха (Якутия)</c:v>
                </c:pt>
              </c:strCache>
            </c:strRef>
          </c:cat>
          <c:val>
            <c:numRef>
              <c:f>Лист10!$B$3:$D$3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2-477F-B465-D67BBD213E90}"/>
            </c:ext>
          </c:extLst>
        </c:ser>
        <c:ser>
          <c:idx val="2"/>
          <c:order val="2"/>
          <c:tx>
            <c:strRef>
              <c:f>Лист10!$A$4</c:f>
              <c:strCache>
                <c:ptCount val="1"/>
                <c:pt idx="0">
                  <c:v>Употребляющие эпизодически (несколько раз в год, по праздникам)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Лист10!$B$1:$D$1</c:f>
              <c:strCache>
                <c:ptCount val="3"/>
                <c:pt idx="0">
                  <c:v>Тумул (Усть-Алданский)</c:v>
                </c:pt>
                <c:pt idx="1">
                  <c:v>Бэс-Кюель (Горный)</c:v>
                </c:pt>
                <c:pt idx="2">
                  <c:v>Республика Саха (Якутия)</c:v>
                </c:pt>
              </c:strCache>
            </c:strRef>
          </c:cat>
          <c:val>
            <c:numRef>
              <c:f>Лист10!$B$4:$D$4</c:f>
              <c:numCache>
                <c:formatCode>General</c:formatCode>
                <c:ptCount val="3"/>
                <c:pt idx="0">
                  <c:v>35</c:v>
                </c:pt>
                <c:pt idx="1">
                  <c:v>27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2-477F-B465-D67BBD213E90}"/>
            </c:ext>
          </c:extLst>
        </c:ser>
        <c:ser>
          <c:idx val="3"/>
          <c:order val="3"/>
          <c:tx>
            <c:strRef>
              <c:f>Лист10!$A$5</c:f>
              <c:strCache>
                <c:ptCount val="1"/>
                <c:pt idx="0">
                  <c:v>Не потребляют алкоголь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Лист10!$B$1:$D$1</c:f>
              <c:strCache>
                <c:ptCount val="3"/>
                <c:pt idx="0">
                  <c:v>Тумул (Усть-Алданский)</c:v>
                </c:pt>
                <c:pt idx="1">
                  <c:v>Бэс-Кюель (Горный)</c:v>
                </c:pt>
                <c:pt idx="2">
                  <c:v>Республика Саха (Якутия)</c:v>
                </c:pt>
              </c:strCache>
            </c:strRef>
          </c:cat>
          <c:val>
            <c:numRef>
              <c:f>Лист10!$B$5:$D$5</c:f>
              <c:numCache>
                <c:formatCode>General</c:formatCode>
                <c:ptCount val="3"/>
                <c:pt idx="0">
                  <c:v>55</c:v>
                </c:pt>
                <c:pt idx="1">
                  <c:v>61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22-477F-B465-D67BBD213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60633984"/>
        <c:axId val="160635520"/>
      </c:barChart>
      <c:catAx>
        <c:axId val="160633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0635520"/>
        <c:crosses val="autoZero"/>
        <c:auto val="1"/>
        <c:lblAlgn val="ctr"/>
        <c:lblOffset val="100"/>
        <c:noMultiLvlLbl val="0"/>
      </c:catAx>
      <c:valAx>
        <c:axId val="1606355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606339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Лист11!$A$2</c:f>
              <c:strCache>
                <c:ptCount val="1"/>
                <c:pt idx="0">
                  <c:v>Чувствуют себя в безопасности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918-441D-9F01-D03BBDBD684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F918-441D-9F01-D03BBDBD684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F918-441D-9F01-D03BBDBD684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F918-441D-9F01-D03BBDBD68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Лист11!$C$1:$F$1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Лист11!$C$2:$F$2</c:f>
              <c:numCache>
                <c:formatCode>General</c:formatCode>
                <c:ptCount val="4"/>
                <c:pt idx="0">
                  <c:v>66.8</c:v>
                </c:pt>
                <c:pt idx="1">
                  <c:v>91.8</c:v>
                </c:pt>
                <c:pt idx="2">
                  <c:v>65.400000000000006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18-441D-9F01-D03BBDBD6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59264"/>
        <c:axId val="160860800"/>
      </c:barChart>
      <c:catAx>
        <c:axId val="16085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0860800"/>
        <c:crosses val="autoZero"/>
        <c:auto val="1"/>
        <c:lblAlgn val="ctr"/>
        <c:lblOffset val="100"/>
        <c:noMultiLvlLbl val="0"/>
      </c:catAx>
      <c:valAx>
        <c:axId val="1608608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59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Довольны развитием села </a:t>
            </a:r>
          </a:p>
          <a:p>
            <a:pPr>
              <a:defRPr sz="1800"/>
            </a:pPr>
            <a:r>
              <a:rPr lang="ru-RU" sz="1800"/>
              <a:t>(%)</a:t>
            </a:r>
          </a:p>
        </c:rich>
      </c:tx>
      <c:layout>
        <c:manualLayout>
          <c:xMode val="edge"/>
          <c:yMode val="edge"/>
          <c:x val="0.22197922134733158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Лист12!$A$2</c:f>
              <c:strCache>
                <c:ptCount val="1"/>
                <c:pt idx="0">
                  <c:v>Довольны развитием села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685-4E06-98ED-8A0FB6E8D00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685-4E06-98ED-8A0FB6E8D00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685-4E06-98ED-8A0FB6E8D00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E685-4E06-98ED-8A0FB6E8D0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Лист12!$B$1:$E$1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Лист12!$B$2:$E$2</c:f>
              <c:numCache>
                <c:formatCode>General</c:formatCode>
                <c:ptCount val="4"/>
                <c:pt idx="0">
                  <c:v>65</c:v>
                </c:pt>
                <c:pt idx="1">
                  <c:v>83.6</c:v>
                </c:pt>
                <c:pt idx="2">
                  <c:v>62.3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85-4E06-98ED-8A0FB6E8D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22336"/>
        <c:axId val="161023872"/>
      </c:barChart>
      <c:catAx>
        <c:axId val="16102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1023872"/>
        <c:crosses val="autoZero"/>
        <c:auto val="1"/>
        <c:lblAlgn val="ctr"/>
        <c:lblOffset val="100"/>
        <c:noMultiLvlLbl val="0"/>
      </c:catAx>
      <c:valAx>
        <c:axId val="161023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02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Лист13!$A$2</c:f>
              <c:strCache>
                <c:ptCount val="1"/>
                <c:pt idx="0">
                  <c:v>Довольны уровнем благоустройством села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9DA-48DD-BE59-2392CB8CE1D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B9DA-48DD-BE59-2392CB8CE1D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9DA-48DD-BE59-2392CB8CE1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B9DA-48DD-BE59-2392CB8CE1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Лист13!$B$1:$E$1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Лист13!$B$2:$E$2</c:f>
              <c:numCache>
                <c:formatCode>General</c:formatCode>
                <c:ptCount val="4"/>
                <c:pt idx="0">
                  <c:v>29.8</c:v>
                </c:pt>
                <c:pt idx="1">
                  <c:v>76.099999999999994</c:v>
                </c:pt>
                <c:pt idx="2">
                  <c:v>32.6</c:v>
                </c:pt>
                <c:pt idx="3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DA-48DD-BE59-2392CB8CE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605312"/>
        <c:axId val="164607104"/>
      </c:barChart>
      <c:catAx>
        <c:axId val="16460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4607104"/>
        <c:crosses val="autoZero"/>
        <c:auto val="1"/>
        <c:lblAlgn val="ctr"/>
        <c:lblOffset val="100"/>
        <c:noMultiLvlLbl val="0"/>
      </c:catAx>
      <c:valAx>
        <c:axId val="16460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60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Удовлетворены своей работой, </a:t>
            </a:r>
            <a:r>
              <a:rPr lang="ru-RU" dirty="0" smtClean="0"/>
              <a:t>занятостью (%)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Лист14!$A$2</c:f>
              <c:strCache>
                <c:ptCount val="1"/>
                <c:pt idx="0">
                  <c:v>Удовлетворены своей работой, занятостью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ACE-4584-BA3C-4DCA4033FDB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CACE-4584-BA3C-4DCA4033FDB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ACE-4584-BA3C-4DCA4033FDB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CACE-4584-BA3C-4DCA4033FD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Лист14!$B$1:$E$1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Лист14!$B$2:$E$2</c:f>
              <c:numCache>
                <c:formatCode>General</c:formatCode>
                <c:ptCount val="4"/>
                <c:pt idx="0">
                  <c:v>38.4</c:v>
                </c:pt>
                <c:pt idx="1">
                  <c:v>80.400000000000006</c:v>
                </c:pt>
                <c:pt idx="2">
                  <c:v>72.400000000000006</c:v>
                </c:pt>
                <c:pt idx="3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CE-4584-BA3C-4DCA4033F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9504"/>
        <c:axId val="14631296"/>
      </c:barChart>
      <c:catAx>
        <c:axId val="1462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31296"/>
        <c:crosses val="autoZero"/>
        <c:auto val="1"/>
        <c:lblAlgn val="ctr"/>
        <c:lblOffset val="100"/>
        <c:noMultiLvlLbl val="0"/>
      </c:catAx>
      <c:valAx>
        <c:axId val="1463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2950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Лист16!$A$2</c:f>
              <c:strCache>
                <c:ptCount val="1"/>
                <c:pt idx="0">
                  <c:v>Удовлетворены состоянием своего здоровья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81A-443A-AB5A-0AB23DA3DC1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781A-443A-AB5A-0AB23DA3DC1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781A-443A-AB5A-0AB23DA3DC1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781A-443A-AB5A-0AB23DA3D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Лист16!$B$1:$E$1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Лист16!$B$2:$E$2</c:f>
              <c:numCache>
                <c:formatCode>General</c:formatCode>
                <c:ptCount val="4"/>
                <c:pt idx="0">
                  <c:v>56.4</c:v>
                </c:pt>
                <c:pt idx="1">
                  <c:v>79.599999999999994</c:v>
                </c:pt>
                <c:pt idx="2">
                  <c:v>52.1</c:v>
                </c:pt>
                <c:pt idx="3">
                  <c:v>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1A-443A-AB5A-0AB23DA3D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887168"/>
        <c:axId val="164897152"/>
      </c:barChart>
      <c:catAx>
        <c:axId val="16488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897152"/>
        <c:crosses val="autoZero"/>
        <c:auto val="1"/>
        <c:lblAlgn val="ctr"/>
        <c:lblOffset val="100"/>
        <c:noMultiLvlLbl val="0"/>
      </c:catAx>
      <c:valAx>
        <c:axId val="16489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887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Лист17!$A$2</c:f>
              <c:strCache>
                <c:ptCount val="1"/>
                <c:pt idx="0">
                  <c:v>Довольны своим материальным положением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B24-4D02-BD43-9BC13EB1001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B24-4D02-BD43-9BC13EB1001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9B24-4D02-BD43-9BC13EB1001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9B24-4D02-BD43-9BC13EB1001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Лист17!$B$1:$E$1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Лист17!$B$2:$E$2</c:f>
              <c:numCache>
                <c:formatCode>General</c:formatCode>
                <c:ptCount val="4"/>
                <c:pt idx="0">
                  <c:v>38.4</c:v>
                </c:pt>
                <c:pt idx="1">
                  <c:v>69.2</c:v>
                </c:pt>
                <c:pt idx="2">
                  <c:v>42.4</c:v>
                </c:pt>
                <c:pt idx="3">
                  <c:v>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24-4D02-BD43-9BC13EB1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062528"/>
        <c:axId val="165064064"/>
      </c:barChart>
      <c:catAx>
        <c:axId val="16506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064064"/>
        <c:crosses val="autoZero"/>
        <c:auto val="1"/>
        <c:lblAlgn val="ctr"/>
        <c:lblOffset val="100"/>
        <c:noMultiLvlLbl val="0"/>
      </c:catAx>
      <c:valAx>
        <c:axId val="1650640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062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Лист18!$A$2</c:f>
              <c:strCache>
                <c:ptCount val="1"/>
                <c:pt idx="0">
                  <c:v>Довольны возможностями для досуга и отдыха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7E7-4722-9C25-C9241DFD2C6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27E7-4722-9C25-C9241DFD2C6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7E7-4722-9C25-C9241DFD2C6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27E7-4722-9C25-C9241DFD2C6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Лист18!$B$1:$E$1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Лист18!$B$2:$E$2</c:f>
              <c:numCache>
                <c:formatCode>General</c:formatCode>
                <c:ptCount val="4"/>
                <c:pt idx="0">
                  <c:v>50.7</c:v>
                </c:pt>
                <c:pt idx="1">
                  <c:v>83.6</c:v>
                </c:pt>
                <c:pt idx="2">
                  <c:v>44.3</c:v>
                </c:pt>
                <c:pt idx="3">
                  <c:v>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E7-4722-9C25-C9241DFD2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75744"/>
        <c:axId val="164977280"/>
      </c:barChart>
      <c:catAx>
        <c:axId val="16497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977280"/>
        <c:crosses val="autoZero"/>
        <c:auto val="1"/>
        <c:lblAlgn val="ctr"/>
        <c:lblOffset val="100"/>
        <c:noMultiLvlLbl val="0"/>
      </c:catAx>
      <c:valAx>
        <c:axId val="16497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97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Лист19!$A$2</c:f>
              <c:strCache>
                <c:ptCount val="1"/>
                <c:pt idx="0">
                  <c:v>Чувствуют себя счастливыми в своем селе (%)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C56-40DC-8D8B-3301DC58138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C56-40DC-8D8B-3301DC58138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C56-40DC-8D8B-3301DC58138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EC56-40DC-8D8B-3301DC58138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Лист19!$B$1:$E$1</c:f>
              <c:strCache>
                <c:ptCount val="4"/>
                <c:pt idx="0">
                  <c:v>Бердигестях</c:v>
                </c:pt>
                <c:pt idx="1">
                  <c:v>Бэс-Кюель</c:v>
                </c:pt>
                <c:pt idx="2">
                  <c:v>Борогон</c:v>
                </c:pt>
                <c:pt idx="3">
                  <c:v>Тумул</c:v>
                </c:pt>
              </c:strCache>
            </c:strRef>
          </c:cat>
          <c:val>
            <c:numRef>
              <c:f>Лист19!$B$2:$E$2</c:f>
              <c:numCache>
                <c:formatCode>General</c:formatCode>
                <c:ptCount val="4"/>
                <c:pt idx="0">
                  <c:v>81</c:v>
                </c:pt>
                <c:pt idx="1">
                  <c:v>91.9</c:v>
                </c:pt>
                <c:pt idx="2">
                  <c:v>76.2</c:v>
                </c:pt>
                <c:pt idx="3">
                  <c:v>98.4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56-40DC-8D8B-3301DC581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90368"/>
        <c:axId val="165291904"/>
      </c:barChart>
      <c:catAx>
        <c:axId val="1652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291904"/>
        <c:crosses val="autoZero"/>
        <c:auto val="1"/>
        <c:lblAlgn val="ctr"/>
        <c:lblOffset val="100"/>
        <c:noMultiLvlLbl val="0"/>
      </c:catAx>
      <c:valAx>
        <c:axId val="1652919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290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Количество детей инвалидов с рождения (врожденные аномалии (пороки развития), деформации и хромосомные нарушения)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Лист2!$B$1:$S$1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Лист2!$B$2:$S$2</c:f>
              <c:numCache>
                <c:formatCode>General</c:formatCode>
                <c:ptCount val="18"/>
                <c:pt idx="0">
                  <c:v>1642</c:v>
                </c:pt>
                <c:pt idx="1">
                  <c:v>1860</c:v>
                </c:pt>
                <c:pt idx="2">
                  <c:v>1844</c:v>
                </c:pt>
                <c:pt idx="3">
                  <c:v>1921</c:v>
                </c:pt>
                <c:pt idx="4">
                  <c:v>2038</c:v>
                </c:pt>
                <c:pt idx="5">
                  <c:v>1879</c:v>
                </c:pt>
                <c:pt idx="6">
                  <c:v>2055</c:v>
                </c:pt>
                <c:pt idx="7">
                  <c:v>1895</c:v>
                </c:pt>
                <c:pt idx="8">
                  <c:v>1752</c:v>
                </c:pt>
                <c:pt idx="9">
                  <c:v>1761</c:v>
                </c:pt>
                <c:pt idx="10">
                  <c:v>1679</c:v>
                </c:pt>
                <c:pt idx="11">
                  <c:v>1664</c:v>
                </c:pt>
                <c:pt idx="12">
                  <c:v>1563</c:v>
                </c:pt>
                <c:pt idx="13">
                  <c:v>1553</c:v>
                </c:pt>
                <c:pt idx="14">
                  <c:v>1501</c:v>
                </c:pt>
                <c:pt idx="15">
                  <c:v>1307</c:v>
                </c:pt>
                <c:pt idx="16">
                  <c:v>1129</c:v>
                </c:pt>
                <c:pt idx="17">
                  <c:v>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D-4F23-80B6-5797FBD15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8373496"/>
        <c:axId val="288374152"/>
        <c:axId val="0"/>
      </c:bar3DChart>
      <c:catAx>
        <c:axId val="28837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374152"/>
        <c:crosses val="autoZero"/>
        <c:auto val="1"/>
        <c:lblAlgn val="ctr"/>
        <c:lblOffset val="100"/>
        <c:noMultiLvlLbl val="0"/>
      </c:catAx>
      <c:valAx>
        <c:axId val="28837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37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396115815730322E-2"/>
          <c:y val="0.31671626279250625"/>
          <c:w val="0.933022153880119"/>
          <c:h val="0.629556179804311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Лист2!$A$27</c:f>
              <c:strCache>
                <c:ptCount val="1"/>
                <c:pt idx="0">
                  <c:v>Количество впервые признанных инвалидами (от 18 и старше)по причине последствия травм, отравлений и других воздействий внешних причин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Лист2!$B$26:$S$26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Лист2!$B$27:$S$27</c:f>
              <c:numCache>
                <c:formatCode>General</c:formatCode>
                <c:ptCount val="18"/>
                <c:pt idx="0">
                  <c:v>494</c:v>
                </c:pt>
                <c:pt idx="1">
                  <c:v>0</c:v>
                </c:pt>
                <c:pt idx="2">
                  <c:v>438</c:v>
                </c:pt>
                <c:pt idx="3">
                  <c:v>429</c:v>
                </c:pt>
                <c:pt idx="4">
                  <c:v>414</c:v>
                </c:pt>
                <c:pt idx="5">
                  <c:v>449</c:v>
                </c:pt>
                <c:pt idx="6">
                  <c:v>449</c:v>
                </c:pt>
                <c:pt idx="7">
                  <c:v>389</c:v>
                </c:pt>
                <c:pt idx="8">
                  <c:v>373</c:v>
                </c:pt>
                <c:pt idx="9">
                  <c:v>472</c:v>
                </c:pt>
                <c:pt idx="10">
                  <c:v>430</c:v>
                </c:pt>
                <c:pt idx="11">
                  <c:v>393</c:v>
                </c:pt>
                <c:pt idx="12">
                  <c:v>411</c:v>
                </c:pt>
                <c:pt idx="13">
                  <c:v>312</c:v>
                </c:pt>
                <c:pt idx="14">
                  <c:v>299</c:v>
                </c:pt>
                <c:pt idx="15">
                  <c:v>189</c:v>
                </c:pt>
                <c:pt idx="16">
                  <c:v>196</c:v>
                </c:pt>
                <c:pt idx="17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5-4E78-9A47-EB1351B87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532440"/>
        <c:axId val="280532768"/>
        <c:axId val="0"/>
      </c:bar3DChart>
      <c:catAx>
        <c:axId val="28053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532768"/>
        <c:crosses val="autoZero"/>
        <c:auto val="1"/>
        <c:lblAlgn val="ctr"/>
        <c:lblOffset val="100"/>
        <c:noMultiLvlLbl val="0"/>
      </c:catAx>
      <c:valAx>
        <c:axId val="28053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53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199913919383458E-2"/>
          <c:y val="0.15456975087059291"/>
          <c:w val="0.8917455431114264"/>
          <c:h val="0.71941256555983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1FA3-4705-96E2-AB8A403E9F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FA3-4705-96E2-AB8A403E9FD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FA3-4705-96E2-AB8A403E9FD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Лист1!$A$1:$A$3</c:f>
              <c:strCache>
                <c:ptCount val="3"/>
                <c:pt idx="0">
                  <c:v>Поддерживают</c:v>
                </c:pt>
                <c:pt idx="1">
                  <c:v>Не поддерживают</c:v>
                </c:pt>
                <c:pt idx="2">
                  <c:v>Затрудняются с ответом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64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A3-4705-96E2-AB8A403E9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687104"/>
        <c:axId val="146688640"/>
      </c:barChart>
      <c:catAx>
        <c:axId val="14668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688640"/>
        <c:crosses val="autoZero"/>
        <c:auto val="1"/>
        <c:lblAlgn val="ctr"/>
        <c:lblOffset val="100"/>
        <c:noMultiLvlLbl val="0"/>
      </c:catAx>
      <c:valAx>
        <c:axId val="1466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687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756-47C0-B70D-9CA87D9925F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756-47C0-B70D-9CA87D9925F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2756-47C0-B70D-9CA87D9925F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2756-47C0-B70D-9CA87D9925F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2756-47C0-B70D-9CA87D9925F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Лист2!$A$1:$A$5</c:f>
              <c:strCache>
                <c:ptCount val="5"/>
                <c:pt idx="0">
                  <c:v>Стал потреблять больше</c:v>
                </c:pt>
                <c:pt idx="1">
                  <c:v>Нет, не изменилось</c:v>
                </c:pt>
                <c:pt idx="2">
                  <c:v>Стал потреблять меньше</c:v>
                </c:pt>
                <c:pt idx="3">
                  <c:v>Перестал потреблять</c:v>
                </c:pt>
                <c:pt idx="4">
                  <c:v>Не употребляю более 1 года</c:v>
                </c:pt>
              </c:strCache>
            </c:str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4</c:v>
                </c:pt>
                <c:pt idx="1">
                  <c:v>30</c:v>
                </c:pt>
                <c:pt idx="2">
                  <c:v>21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56-47C0-B70D-9CA87D992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719104"/>
        <c:axId val="146720640"/>
      </c:barChart>
      <c:catAx>
        <c:axId val="146719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6720640"/>
        <c:crosses val="autoZero"/>
        <c:auto val="1"/>
        <c:lblAlgn val="ctr"/>
        <c:lblOffset val="100"/>
        <c:noMultiLvlLbl val="0"/>
      </c:catAx>
      <c:valAx>
        <c:axId val="146720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6719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0168044270454781"/>
          <c:y val="2.6217056963640677E-2"/>
          <c:w val="0.43836100236757375"/>
          <c:h val="0.8566771484850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Лист5!$A$2:$A$5</c:f>
              <c:strCache>
                <c:ptCount val="4"/>
                <c:pt idx="0">
                  <c:v>Употребляющие часто (1 раз в неделю и чаще)</c:v>
                </c:pt>
                <c:pt idx="1">
                  <c:v>Употребляющие регулярно (1 или несколько раз в месяц )</c:v>
                </c:pt>
                <c:pt idx="2">
                  <c:v>Употребляющие эпизодически (несколько раз в год)</c:v>
                </c:pt>
                <c:pt idx="3">
                  <c:v>Не потребляют алкоголь</c:v>
                </c:pt>
              </c:strCache>
            </c:strRef>
          </c:cat>
          <c:val>
            <c:numRef>
              <c:f>Лист5!$B$2:$B$5</c:f>
              <c:numCache>
                <c:formatCode>General</c:formatCode>
                <c:ptCount val="4"/>
                <c:pt idx="0">
                  <c:v>26</c:v>
                </c:pt>
                <c:pt idx="1">
                  <c:v>14</c:v>
                </c:pt>
                <c:pt idx="2">
                  <c:v>21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3-4865-BF47-8FEABA8DC36E}"/>
            </c:ext>
          </c:extLst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Лист5!$A$2:$A$5</c:f>
              <c:strCache>
                <c:ptCount val="4"/>
                <c:pt idx="0">
                  <c:v>Употребляющие часто (1 раз в неделю и чаще)</c:v>
                </c:pt>
                <c:pt idx="1">
                  <c:v>Употребляющие регулярно (1 или несколько раз в месяц )</c:v>
                </c:pt>
                <c:pt idx="2">
                  <c:v>Употребляющие эпизодически (несколько раз в год)</c:v>
                </c:pt>
                <c:pt idx="3">
                  <c:v>Не потребляют алкоголь</c:v>
                </c:pt>
              </c:strCache>
            </c:strRef>
          </c:cat>
          <c:val>
            <c:numRef>
              <c:f>Лист5!$C$2:$C$5</c:f>
              <c:numCache>
                <c:formatCode>General</c:formatCode>
                <c:ptCount val="4"/>
                <c:pt idx="0">
                  <c:v>2.5</c:v>
                </c:pt>
                <c:pt idx="1">
                  <c:v>2.1</c:v>
                </c:pt>
                <c:pt idx="2">
                  <c:v>9.4</c:v>
                </c:pt>
                <c:pt idx="3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3-4865-BF47-8FEABA8DC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64768"/>
        <c:axId val="146866560"/>
      </c:barChart>
      <c:catAx>
        <c:axId val="146864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6866560"/>
        <c:crosses val="autoZero"/>
        <c:auto val="1"/>
        <c:lblAlgn val="ctr"/>
        <c:lblOffset val="100"/>
        <c:noMultiLvlLbl val="0"/>
      </c:catAx>
      <c:valAx>
        <c:axId val="146866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6864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90157381296501"/>
          <c:y val="2.6352484188509488E-2"/>
          <c:w val="0.48071105820661808"/>
          <c:h val="0.83276509806821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Лист6!$A$2:$A$5</c:f>
              <c:strCache>
                <c:ptCount val="4"/>
                <c:pt idx="0">
                  <c:v>Употребляющие часто (1 раз в неделю и чаще)</c:v>
                </c:pt>
                <c:pt idx="1">
                  <c:v>Употребляющие регулярно (1 или несколько раз в месяц )</c:v>
                </c:pt>
                <c:pt idx="2">
                  <c:v>Употребляющие эпизодически (несколько раз в год)</c:v>
                </c:pt>
                <c:pt idx="3">
                  <c:v>Не потребляют алкоголь</c:v>
                </c:pt>
              </c:strCache>
            </c:strRef>
          </c:cat>
          <c:val>
            <c:numRef>
              <c:f>Лист6!$B$2:$B$5</c:f>
              <c:numCache>
                <c:formatCode>General</c:formatCode>
                <c:ptCount val="4"/>
                <c:pt idx="0">
                  <c:v>27.8</c:v>
                </c:pt>
                <c:pt idx="1">
                  <c:v>18.100000000000001</c:v>
                </c:pt>
                <c:pt idx="2">
                  <c:v>41.7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4-40AD-8500-DC3303057AFD}"/>
            </c:ext>
          </c:extLst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Лист6!$A$2:$A$5</c:f>
              <c:strCache>
                <c:ptCount val="4"/>
                <c:pt idx="0">
                  <c:v>Употребляющие часто (1 раз в неделю и чаще)</c:v>
                </c:pt>
                <c:pt idx="1">
                  <c:v>Употребляющие регулярно (1 или несколько раз в месяц )</c:v>
                </c:pt>
                <c:pt idx="2">
                  <c:v>Употребляющие эпизодически (несколько раз в год)</c:v>
                </c:pt>
                <c:pt idx="3">
                  <c:v>Не потребляют алкоголь</c:v>
                </c:pt>
              </c:strCache>
            </c:strRef>
          </c:cat>
          <c:val>
            <c:numRef>
              <c:f>Лист6!$C$2:$C$5</c:f>
              <c:numCache>
                <c:formatCode>General</c:formatCode>
                <c:ptCount val="4"/>
                <c:pt idx="0">
                  <c:v>3.1</c:v>
                </c:pt>
                <c:pt idx="1">
                  <c:v>9.6999999999999993</c:v>
                </c:pt>
                <c:pt idx="2">
                  <c:v>26</c:v>
                </c:pt>
                <c:pt idx="3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4-40AD-8500-DC3303057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93248"/>
        <c:axId val="155107328"/>
      </c:barChart>
      <c:catAx>
        <c:axId val="155093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5107328"/>
        <c:crosses val="autoZero"/>
        <c:auto val="1"/>
        <c:lblAlgn val="ctr"/>
        <c:lblOffset val="100"/>
        <c:noMultiLvlLbl val="0"/>
      </c:catAx>
      <c:valAx>
        <c:axId val="1551073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50932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Коэффициенты смертности </a:t>
            </a:r>
            <a:r>
              <a:rPr lang="ru-RU" dirty="0" smtClean="0"/>
              <a:t>населения на 1000 чел населения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Лист9!$A$2</c:f>
              <c:strCache>
                <c:ptCount val="1"/>
                <c:pt idx="0">
                  <c:v>Смертность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3DB-48E9-8850-D22373D7C61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Лист9!$B$1:$C$1</c:f>
              <c:strCache>
                <c:ptCount val="2"/>
                <c:pt idx="0">
                  <c:v>"Трезвые села"</c:v>
                </c:pt>
                <c:pt idx="1">
                  <c:v>РС (Я)</c:v>
                </c:pt>
              </c:strCache>
            </c:strRef>
          </c:cat>
          <c:val>
            <c:numRef>
              <c:f>Лист9!$B$2:$C$2</c:f>
              <c:numCache>
                <c:formatCode>General</c:formatCode>
                <c:ptCount val="2"/>
                <c:pt idx="0">
                  <c:v>6.8</c:v>
                </c:pt>
                <c:pt idx="1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B-48E9-8850-D22373D7C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274304"/>
        <c:axId val="146886656"/>
      </c:barChart>
      <c:catAx>
        <c:axId val="16027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886656"/>
        <c:crosses val="autoZero"/>
        <c:auto val="1"/>
        <c:lblAlgn val="ctr"/>
        <c:lblOffset val="100"/>
        <c:noMultiLvlLbl val="0"/>
      </c:catAx>
      <c:valAx>
        <c:axId val="14688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27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Лист10!$A$2</c:f>
              <c:strCache>
                <c:ptCount val="1"/>
                <c:pt idx="0">
                  <c:v>Преступность на 100 тыс. населения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C6C-4A44-95D0-D53986342CB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Лист10!$B$1:$C$1</c:f>
              <c:strCache>
                <c:ptCount val="2"/>
                <c:pt idx="0">
                  <c:v>"Трезвые села"</c:v>
                </c:pt>
                <c:pt idx="1">
                  <c:v>РС (Я)</c:v>
                </c:pt>
              </c:strCache>
            </c:strRef>
          </c:cat>
          <c:val>
            <c:numRef>
              <c:f>Лист10!$B$2:$C$2</c:f>
              <c:numCache>
                <c:formatCode>General</c:formatCode>
                <c:ptCount val="2"/>
                <c:pt idx="0">
                  <c:v>208.3</c:v>
                </c:pt>
                <c:pt idx="1">
                  <c:v>1285.2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C-4A44-95D0-D53986342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01056"/>
        <c:axId val="153506944"/>
      </c:barChart>
      <c:catAx>
        <c:axId val="15350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506944"/>
        <c:crosses val="autoZero"/>
        <c:auto val="1"/>
        <c:lblAlgn val="ctr"/>
        <c:lblOffset val="100"/>
        <c:noMultiLvlLbl val="0"/>
      </c:catAx>
      <c:valAx>
        <c:axId val="15350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50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F8425-89B5-4A4E-A933-4D2F3841EA8D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6B10753-5E4A-4CE5-AC00-9B747E8871F6}">
      <dgm:prSet phldrT="[Текст]" custT="1"/>
      <dgm:spPr/>
      <dgm:t>
        <a:bodyPr/>
        <a:lstStyle/>
        <a:p>
          <a:r>
            <a:rPr lang="ru-RU" sz="1400" b="1" dirty="0" smtClean="0"/>
            <a:t>Локализация потребления </a:t>
          </a:r>
          <a:endParaRPr lang="ru-RU" sz="1400" b="1" dirty="0"/>
        </a:p>
      </dgm:t>
    </dgm:pt>
    <dgm:pt modelId="{F2428AAF-23F2-43C0-889F-DB9C4D9E3F48}" type="parTrans" cxnId="{2A86DEA1-F0E0-4677-9A65-E71E34799D6C}">
      <dgm:prSet/>
      <dgm:spPr/>
      <dgm:t>
        <a:bodyPr/>
        <a:lstStyle/>
        <a:p>
          <a:endParaRPr lang="ru-RU"/>
        </a:p>
      </dgm:t>
    </dgm:pt>
    <dgm:pt modelId="{39F38ACF-D4A0-4FBA-BA40-D77C0698C0A0}" type="sibTrans" cxnId="{2A86DEA1-F0E0-4677-9A65-E71E34799D6C}">
      <dgm:prSet/>
      <dgm:spPr/>
      <dgm:t>
        <a:bodyPr/>
        <a:lstStyle/>
        <a:p>
          <a:endParaRPr lang="ru-RU"/>
        </a:p>
      </dgm:t>
    </dgm:pt>
    <dgm:pt modelId="{DC57A67A-2883-45F6-89A2-874FD51C5104}">
      <dgm:prSet phldrT="[Текст]" custT="1"/>
      <dgm:spPr/>
      <dgm:t>
        <a:bodyPr/>
        <a:lstStyle/>
        <a:p>
          <a:r>
            <a:rPr lang="sah-RU" sz="1400" b="1" dirty="0" smtClean="0"/>
            <a:t>Чувство безопасности</a:t>
          </a:r>
          <a:endParaRPr lang="ru-RU" sz="1400" b="1" dirty="0"/>
        </a:p>
      </dgm:t>
    </dgm:pt>
    <dgm:pt modelId="{AD58E99C-B0B4-40EE-8923-28CC4D50BAB3}" type="parTrans" cxnId="{D4837C36-3D9C-4944-A89E-B181DC76DE1C}">
      <dgm:prSet/>
      <dgm:spPr/>
      <dgm:t>
        <a:bodyPr/>
        <a:lstStyle/>
        <a:p>
          <a:endParaRPr lang="ru-RU"/>
        </a:p>
      </dgm:t>
    </dgm:pt>
    <dgm:pt modelId="{5F29C2A5-DE24-48BA-A017-A375527B82AB}" type="sibTrans" cxnId="{D4837C36-3D9C-4944-A89E-B181DC76DE1C}">
      <dgm:prSet/>
      <dgm:spPr/>
      <dgm:t>
        <a:bodyPr/>
        <a:lstStyle/>
        <a:p>
          <a:endParaRPr lang="ru-RU"/>
        </a:p>
      </dgm:t>
    </dgm:pt>
    <dgm:pt modelId="{F309418D-7858-4BCC-AE61-AA1A8DE7200A}">
      <dgm:prSet phldrT="[Текст]" custT="1"/>
      <dgm:spPr/>
      <dgm:t>
        <a:bodyPr/>
        <a:lstStyle/>
        <a:p>
          <a:r>
            <a:rPr lang="ru-RU" sz="1400" b="1" dirty="0" smtClean="0"/>
            <a:t>Переориентация потребительского поведения</a:t>
          </a:r>
          <a:endParaRPr lang="ru-RU" sz="1400" b="1" dirty="0"/>
        </a:p>
      </dgm:t>
    </dgm:pt>
    <dgm:pt modelId="{A16FFCB3-6F36-4537-AB4A-06EEA8488029}" type="parTrans" cxnId="{8C8088C9-354D-43C6-8360-C17C6DCBCE45}">
      <dgm:prSet/>
      <dgm:spPr/>
      <dgm:t>
        <a:bodyPr/>
        <a:lstStyle/>
        <a:p>
          <a:endParaRPr lang="ru-RU"/>
        </a:p>
      </dgm:t>
    </dgm:pt>
    <dgm:pt modelId="{150DE24C-87B8-4B75-B073-A47EBF31756D}" type="sibTrans" cxnId="{8C8088C9-354D-43C6-8360-C17C6DCBCE45}">
      <dgm:prSet/>
      <dgm:spPr/>
      <dgm:t>
        <a:bodyPr/>
        <a:lstStyle/>
        <a:p>
          <a:endParaRPr lang="ru-RU"/>
        </a:p>
      </dgm:t>
    </dgm:pt>
    <dgm:pt modelId="{D8AC4922-C57E-4A09-86A0-27BA6EB5B6EF}">
      <dgm:prSet phldrT="[Текст]" custT="1"/>
      <dgm:spPr/>
      <dgm:t>
        <a:bodyPr/>
        <a:lstStyle/>
        <a:p>
          <a:r>
            <a:rPr lang="ru-RU" sz="1400" b="1" dirty="0" smtClean="0"/>
            <a:t>Повышение социальной активности граждан</a:t>
          </a:r>
          <a:endParaRPr lang="ru-RU" sz="1400" b="1" dirty="0"/>
        </a:p>
      </dgm:t>
    </dgm:pt>
    <dgm:pt modelId="{A57EE59D-7FF4-48BC-AD74-307B1FA31881}" type="parTrans" cxnId="{08BFC1FF-3881-46BF-AACF-6132D227D72E}">
      <dgm:prSet/>
      <dgm:spPr/>
      <dgm:t>
        <a:bodyPr/>
        <a:lstStyle/>
        <a:p>
          <a:endParaRPr lang="ru-RU"/>
        </a:p>
      </dgm:t>
    </dgm:pt>
    <dgm:pt modelId="{D173A760-A8F2-4317-AC13-89C489CF2C5A}" type="sibTrans" cxnId="{08BFC1FF-3881-46BF-AACF-6132D227D72E}">
      <dgm:prSet/>
      <dgm:spPr/>
      <dgm:t>
        <a:bodyPr/>
        <a:lstStyle/>
        <a:p>
          <a:endParaRPr lang="ru-RU"/>
        </a:p>
      </dgm:t>
    </dgm:pt>
    <dgm:pt modelId="{716691D1-A110-44BD-BCD1-7490DAD74616}">
      <dgm:prSet phldrT="[Текст]" custT="1"/>
      <dgm:spPr/>
      <dgm:t>
        <a:bodyPr/>
        <a:lstStyle/>
        <a:p>
          <a:r>
            <a:rPr lang="ru-RU" sz="1400" b="1" dirty="0" smtClean="0"/>
            <a:t>Массовые занятия физкультурой и спортом</a:t>
          </a:r>
          <a:endParaRPr lang="ru-RU" sz="1400" b="1" dirty="0"/>
        </a:p>
      </dgm:t>
    </dgm:pt>
    <dgm:pt modelId="{51B3D3F8-0160-4178-9C11-F06DF230A1E0}" type="parTrans" cxnId="{D8B4E1A7-7C68-4E30-AAAA-C2231265B8D0}">
      <dgm:prSet/>
      <dgm:spPr/>
      <dgm:t>
        <a:bodyPr/>
        <a:lstStyle/>
        <a:p>
          <a:endParaRPr lang="ru-RU"/>
        </a:p>
      </dgm:t>
    </dgm:pt>
    <dgm:pt modelId="{AAF4C384-1DA9-4602-ADAD-0F579290F431}" type="sibTrans" cxnId="{D8B4E1A7-7C68-4E30-AAAA-C2231265B8D0}">
      <dgm:prSet/>
      <dgm:spPr/>
      <dgm:t>
        <a:bodyPr/>
        <a:lstStyle/>
        <a:p>
          <a:endParaRPr lang="ru-RU"/>
        </a:p>
      </dgm:t>
    </dgm:pt>
    <dgm:pt modelId="{7626E5E7-66FB-47AB-8A7D-46552D63AE67}">
      <dgm:prSet phldrT="[Текст]"/>
      <dgm:spPr>
        <a:solidFill>
          <a:srgbClr val="92D050"/>
        </a:solidFill>
      </dgm:spPr>
      <dgm:t>
        <a:bodyPr/>
        <a:lstStyle/>
        <a:p>
          <a:r>
            <a:rPr lang="sah-RU" dirty="0" smtClean="0"/>
            <a:t>“Трезвое село”</a:t>
          </a:r>
          <a:endParaRPr lang="ru-RU" dirty="0"/>
        </a:p>
      </dgm:t>
    </dgm:pt>
    <dgm:pt modelId="{D8B397AD-94B3-4283-A52D-43FCEA27230C}" type="sibTrans" cxnId="{7A54941D-540B-4282-8E99-8F229E236285}">
      <dgm:prSet/>
      <dgm:spPr/>
      <dgm:t>
        <a:bodyPr/>
        <a:lstStyle/>
        <a:p>
          <a:endParaRPr lang="ru-RU"/>
        </a:p>
      </dgm:t>
    </dgm:pt>
    <dgm:pt modelId="{9D581CD6-EADC-464B-AB2C-45864B6B3B1B}" type="parTrans" cxnId="{7A54941D-540B-4282-8E99-8F229E236285}">
      <dgm:prSet/>
      <dgm:spPr/>
      <dgm:t>
        <a:bodyPr/>
        <a:lstStyle/>
        <a:p>
          <a:endParaRPr lang="ru-RU"/>
        </a:p>
      </dgm:t>
    </dgm:pt>
    <dgm:pt modelId="{C1B47785-F5B7-4D02-9214-3212C488AEC8}">
      <dgm:prSet custT="1"/>
      <dgm:spPr/>
      <dgm:t>
        <a:bodyPr/>
        <a:lstStyle/>
        <a:p>
          <a:r>
            <a:rPr lang="ru-RU" sz="1400" b="1" dirty="0" err="1" smtClean="0"/>
            <a:t>Десакрализация</a:t>
          </a:r>
          <a:r>
            <a:rPr lang="ru-RU" sz="1400" b="1" dirty="0" smtClean="0"/>
            <a:t> алкоголя</a:t>
          </a:r>
          <a:endParaRPr lang="ru-RU" sz="1400" dirty="0"/>
        </a:p>
      </dgm:t>
    </dgm:pt>
    <dgm:pt modelId="{17EFB195-1ADC-4156-B24D-7E284211DFDF}" type="parTrans" cxnId="{8AFBC863-7CFF-4C7D-BBB5-B26EF743A2E4}">
      <dgm:prSet/>
      <dgm:spPr/>
      <dgm:t>
        <a:bodyPr/>
        <a:lstStyle/>
        <a:p>
          <a:endParaRPr lang="ru-RU"/>
        </a:p>
      </dgm:t>
    </dgm:pt>
    <dgm:pt modelId="{0B1580A5-E0B1-4741-84F1-9801892D3C43}" type="sibTrans" cxnId="{8AFBC863-7CFF-4C7D-BBB5-B26EF743A2E4}">
      <dgm:prSet/>
      <dgm:spPr/>
      <dgm:t>
        <a:bodyPr/>
        <a:lstStyle/>
        <a:p>
          <a:endParaRPr lang="ru-RU"/>
        </a:p>
      </dgm:t>
    </dgm:pt>
    <dgm:pt modelId="{C881840F-E091-4596-94A0-AA2CF5BE6DC6}">
      <dgm:prSet custT="1"/>
      <dgm:spPr/>
      <dgm:t>
        <a:bodyPr/>
        <a:lstStyle/>
        <a:p>
          <a:r>
            <a:rPr lang="ru-RU" sz="1400" b="1" dirty="0" smtClean="0"/>
            <a:t>Внедрение новых традиций</a:t>
          </a:r>
        </a:p>
        <a:p>
          <a:r>
            <a:rPr lang="ru-RU" sz="1400" b="1" dirty="0" smtClean="0"/>
            <a:t>трезвости </a:t>
          </a:r>
          <a:endParaRPr lang="ru-RU" sz="1400" dirty="0"/>
        </a:p>
      </dgm:t>
    </dgm:pt>
    <dgm:pt modelId="{6B6AD83C-86AD-4534-9DFE-75E7BFDAB440}" type="parTrans" cxnId="{01FAC43D-5B25-40E4-B738-8CB8C628A8DB}">
      <dgm:prSet/>
      <dgm:spPr/>
      <dgm:t>
        <a:bodyPr/>
        <a:lstStyle/>
        <a:p>
          <a:endParaRPr lang="ru-RU"/>
        </a:p>
      </dgm:t>
    </dgm:pt>
    <dgm:pt modelId="{97C0B814-2512-4826-B082-5E843353CB7D}" type="sibTrans" cxnId="{01FAC43D-5B25-40E4-B738-8CB8C628A8DB}">
      <dgm:prSet/>
      <dgm:spPr/>
      <dgm:t>
        <a:bodyPr/>
        <a:lstStyle/>
        <a:p>
          <a:endParaRPr lang="ru-RU"/>
        </a:p>
      </dgm:t>
    </dgm:pt>
    <dgm:pt modelId="{2680CA0D-BF8D-47C4-9B98-72CF2CE85B03}">
      <dgm:prSet custT="1"/>
      <dgm:spPr/>
      <dgm:t>
        <a:bodyPr/>
        <a:lstStyle/>
        <a:p>
          <a:r>
            <a:rPr lang="ru-RU" sz="1400" b="1" dirty="0" smtClean="0"/>
            <a:t>Улучшение социально-психологической атмосферы </a:t>
          </a:r>
          <a:endParaRPr lang="ru-RU" sz="1400" dirty="0"/>
        </a:p>
      </dgm:t>
    </dgm:pt>
    <dgm:pt modelId="{216186F1-9DC1-477A-9C96-4F9C8B453493}" type="parTrans" cxnId="{29A2315E-874C-4C29-B315-7EF243592071}">
      <dgm:prSet/>
      <dgm:spPr/>
      <dgm:t>
        <a:bodyPr/>
        <a:lstStyle/>
        <a:p>
          <a:endParaRPr lang="ru-RU"/>
        </a:p>
      </dgm:t>
    </dgm:pt>
    <dgm:pt modelId="{4DD7C14A-CFD9-49B2-AA60-87FDCD7902D8}" type="sibTrans" cxnId="{29A2315E-874C-4C29-B315-7EF243592071}">
      <dgm:prSet/>
      <dgm:spPr/>
      <dgm:t>
        <a:bodyPr/>
        <a:lstStyle/>
        <a:p>
          <a:endParaRPr lang="ru-RU"/>
        </a:p>
      </dgm:t>
    </dgm:pt>
    <dgm:pt modelId="{EC206145-917D-4E61-9710-F4B0139C80C7}">
      <dgm:prSet custT="1"/>
      <dgm:spPr/>
      <dgm:t>
        <a:bodyPr/>
        <a:lstStyle/>
        <a:p>
          <a:r>
            <a:rPr lang="ru-RU" sz="1400" b="1" dirty="0" smtClean="0"/>
            <a:t>Активация предпринимательской деятельности</a:t>
          </a:r>
          <a:endParaRPr lang="ru-RU" sz="1400" dirty="0"/>
        </a:p>
      </dgm:t>
    </dgm:pt>
    <dgm:pt modelId="{6CC3C8B4-71B4-40B9-A39C-0B9A7205D202}" type="parTrans" cxnId="{4553FA4D-4B8C-406C-AB8E-32B5C5BAC9F4}">
      <dgm:prSet/>
      <dgm:spPr/>
      <dgm:t>
        <a:bodyPr/>
        <a:lstStyle/>
        <a:p>
          <a:endParaRPr lang="ru-RU"/>
        </a:p>
      </dgm:t>
    </dgm:pt>
    <dgm:pt modelId="{C0B8A06B-33BA-4915-8CC1-1BFD9C341E3A}" type="sibTrans" cxnId="{4553FA4D-4B8C-406C-AB8E-32B5C5BAC9F4}">
      <dgm:prSet/>
      <dgm:spPr/>
      <dgm:t>
        <a:bodyPr/>
        <a:lstStyle/>
        <a:p>
          <a:endParaRPr lang="ru-RU"/>
        </a:p>
      </dgm:t>
    </dgm:pt>
    <dgm:pt modelId="{1B252E44-4B2D-4957-B450-08AFED02DC17}" type="pres">
      <dgm:prSet presAssocID="{151F8425-89B5-4A4E-A933-4D2F3841EA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CD73E-B203-42A2-9D9D-9B6A1898EB15}" type="pres">
      <dgm:prSet presAssocID="{7626E5E7-66FB-47AB-8A7D-46552D63AE67}" presName="centerShape" presStyleLbl="node0" presStyleIdx="0" presStyleCnt="1"/>
      <dgm:spPr/>
      <dgm:t>
        <a:bodyPr/>
        <a:lstStyle/>
        <a:p>
          <a:endParaRPr lang="ru-RU"/>
        </a:p>
      </dgm:t>
    </dgm:pt>
    <dgm:pt modelId="{3FD430B4-479B-4E08-A31B-D66ADCAA46A3}" type="pres">
      <dgm:prSet presAssocID="{F2428AAF-23F2-43C0-889F-DB9C4D9E3F48}" presName="parTrans" presStyleLbl="bgSibTrans2D1" presStyleIdx="0" presStyleCnt="9" custScaleX="82236" custLinFactNeighborX="10582" custLinFactNeighborY="301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A839294-9521-4504-8C9A-674E7067F103}" type="pres">
      <dgm:prSet presAssocID="{26B10753-5E4A-4CE5-AC00-9B747E8871F6}" presName="node" presStyleLbl="node1" presStyleIdx="0" presStyleCnt="9" custScaleX="106127" custScaleY="12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CB11-B827-43C3-8782-B8DA78385D20}" type="pres">
      <dgm:prSet presAssocID="{AD58E99C-B0B4-40EE-8923-28CC4D50BAB3}" presName="parTrans" presStyleLbl="bgSibTrans2D1" presStyleIdx="1" presStyleCnt="9" custScaleX="74616" custLinFactNeighborX="13726" custLinFactNeighborY="23925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063A6754-40FB-49E2-9E63-A87449C9EBAE}" type="pres">
      <dgm:prSet presAssocID="{DC57A67A-2883-45F6-89A2-874FD51C5104}" presName="node" presStyleLbl="node1" presStyleIdx="1" presStyleCnt="9" custScaleX="121290" custScaleY="96014" custRadScaleRad="104559" custRadScaleInc="-1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5503C-5E6B-40B9-AA03-E5A86C4D8088}" type="pres">
      <dgm:prSet presAssocID="{17EFB195-1ADC-4156-B24D-7E284211DFDF}" presName="parTrans" presStyleLbl="bgSibTrans2D1" presStyleIdx="2" presStyleCnt="9" custScaleX="71414" custLinFactNeighborX="10726" custLinFactNeighborY="6983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08D89767-A086-4B5B-8259-05B9D1756237}" type="pres">
      <dgm:prSet presAssocID="{C1B47785-F5B7-4D02-9214-3212C488AEC8}" presName="node" presStyleLbl="node1" presStyleIdx="2" presStyleCnt="9" custScaleY="127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36148-9D9A-4D78-8C99-1218A0DE5B6D}" type="pres">
      <dgm:prSet presAssocID="{A16FFCB3-6F36-4537-AB4A-06EEA8488029}" presName="parTrans" presStyleLbl="bgSibTrans2D1" presStyleIdx="3" presStyleCnt="9" custScaleX="71084" custLinFactNeighborX="5290" custLinFactNeighborY="9897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A1170E18-9B24-4FDF-82CE-7138DDC7D774}" type="pres">
      <dgm:prSet presAssocID="{F309418D-7858-4BCC-AE61-AA1A8DE7200A}" presName="node" presStyleLbl="node1" presStyleIdx="3" presStyleCnt="9" custScaleX="99464" custScaleY="165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11F5E-E856-4F8C-A2EA-424E165F4A1C}" type="pres">
      <dgm:prSet presAssocID="{A57EE59D-7FF4-48BC-AD74-307B1FA31881}" presName="parTrans" presStyleLbl="bgSibTrans2D1" presStyleIdx="4" presStyleCnt="9" custScaleX="75526" custLinFactNeighborX="-1072" custLinFactNeighborY="9693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990D1EA-8CE6-43CD-899A-88D796017CF1}" type="pres">
      <dgm:prSet presAssocID="{D8AC4922-C57E-4A09-86A0-27BA6EB5B6EF}" presName="node" presStyleLbl="node1" presStyleIdx="4" presStyleCnt="9" custScaleY="134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04535-85E9-4915-99AC-D7253B8B579E}" type="pres">
      <dgm:prSet presAssocID="{51B3D3F8-0160-4178-9C11-F06DF230A1E0}" presName="parTrans" presStyleLbl="bgSibTrans2D1" presStyleIdx="5" presStyleCnt="9" custScaleX="76359" custLinFactNeighborX="-3566" custLinFactNeighborY="77721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B655A7D-51EC-42C3-8193-5FE4215DB1DF}" type="pres">
      <dgm:prSet presAssocID="{716691D1-A110-44BD-BCD1-7490DAD74616}" presName="node" presStyleLbl="node1" presStyleIdx="5" presStyleCnt="9" custScaleX="105593" custScaleY="131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FFEDF-D89F-4689-A77F-1BA96CC21A3C}" type="pres">
      <dgm:prSet presAssocID="{6B6AD83C-86AD-4534-9DFE-75E7BFDAB440}" presName="parTrans" presStyleLbl="bgSibTrans2D1" presStyleIdx="6" presStyleCnt="9" custScaleX="80577" custLinFactNeighborX="-8311" custLinFactNeighborY="6983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8A552B1-42B0-4E43-8DFB-0369E14A8EC3}" type="pres">
      <dgm:prSet presAssocID="{C881840F-E091-4596-94A0-AA2CF5BE6DC6}" presName="node" presStyleLbl="node1" presStyleIdx="6" presStyleCnt="9" custScaleY="110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8E34A-0674-4168-A699-AA9FB246DD47}" type="pres">
      <dgm:prSet presAssocID="{216186F1-9DC1-477A-9C96-4F9C8B453493}" presName="parTrans" presStyleLbl="bgSibTrans2D1" presStyleIdx="7" presStyleCnt="9" custScaleX="82629" custLinFactNeighborX="-12609" custLinFactNeighborY="42271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9C79A6AC-7716-4F79-BED7-E458307D627E}" type="pres">
      <dgm:prSet presAssocID="{2680CA0D-BF8D-47C4-9B98-72CF2CE85B03}" presName="node" presStyleLbl="node1" presStyleIdx="7" presStyleCnt="9" custScaleY="145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E66BA-F3A2-4A8A-A162-0C2E87EF4B20}" type="pres">
      <dgm:prSet presAssocID="{6CC3C8B4-71B4-40B9-A39C-0B9A7205D202}" presName="parTrans" presStyleLbl="bgSibTrans2D1" presStyleIdx="8" presStyleCnt="9" custScaleX="86140" custLinFactNeighborX="-11581" custLinFactNeighborY="13944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48E1266C-B352-4AFA-9CFE-AE1EF4B3423D}" type="pres">
      <dgm:prSet presAssocID="{EC206145-917D-4E61-9710-F4B0139C80C7}" presName="node" presStyleLbl="node1" presStyleIdx="8" presStyleCnt="9" custScaleX="112256" custScaleY="128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939CE-01FB-4AF9-A8E2-23A6FA9A7F4D}" type="presOf" srcId="{A57EE59D-7FF4-48BC-AD74-307B1FA31881}" destId="{82A11F5E-E856-4F8C-A2EA-424E165F4A1C}" srcOrd="0" destOrd="0" presId="urn:microsoft.com/office/officeart/2005/8/layout/radial4"/>
    <dgm:cxn modelId="{252A747F-0E4C-44B4-8D0E-66ABFD1EEEAA}" type="presOf" srcId="{AD58E99C-B0B4-40EE-8923-28CC4D50BAB3}" destId="{3BE1CB11-B827-43C3-8782-B8DA78385D20}" srcOrd="0" destOrd="0" presId="urn:microsoft.com/office/officeart/2005/8/layout/radial4"/>
    <dgm:cxn modelId="{B576E1D2-811E-4E54-8FD7-8144A96C2E5F}" type="presOf" srcId="{C1B47785-F5B7-4D02-9214-3212C488AEC8}" destId="{08D89767-A086-4B5B-8259-05B9D1756237}" srcOrd="0" destOrd="0" presId="urn:microsoft.com/office/officeart/2005/8/layout/radial4"/>
    <dgm:cxn modelId="{99BB0F4F-3C71-4FA0-BA44-34B2D3C30EDB}" type="presOf" srcId="{2680CA0D-BF8D-47C4-9B98-72CF2CE85B03}" destId="{9C79A6AC-7716-4F79-BED7-E458307D627E}" srcOrd="0" destOrd="0" presId="urn:microsoft.com/office/officeart/2005/8/layout/radial4"/>
    <dgm:cxn modelId="{08BFC1FF-3881-46BF-AACF-6132D227D72E}" srcId="{7626E5E7-66FB-47AB-8A7D-46552D63AE67}" destId="{D8AC4922-C57E-4A09-86A0-27BA6EB5B6EF}" srcOrd="4" destOrd="0" parTransId="{A57EE59D-7FF4-48BC-AD74-307B1FA31881}" sibTransId="{D173A760-A8F2-4317-AC13-89C489CF2C5A}"/>
    <dgm:cxn modelId="{8BF89892-7E93-4080-947E-7F5DF334BDFB}" type="presOf" srcId="{51B3D3F8-0160-4178-9C11-F06DF230A1E0}" destId="{B1504535-85E9-4915-99AC-D7253B8B579E}" srcOrd="0" destOrd="0" presId="urn:microsoft.com/office/officeart/2005/8/layout/radial4"/>
    <dgm:cxn modelId="{7A54941D-540B-4282-8E99-8F229E236285}" srcId="{151F8425-89B5-4A4E-A933-4D2F3841EA8D}" destId="{7626E5E7-66FB-47AB-8A7D-46552D63AE67}" srcOrd="0" destOrd="0" parTransId="{9D581CD6-EADC-464B-AB2C-45864B6B3B1B}" sibTransId="{D8B397AD-94B3-4283-A52D-43FCEA27230C}"/>
    <dgm:cxn modelId="{201EFD75-1C6C-40F9-A63C-11D773FCD825}" type="presOf" srcId="{F309418D-7858-4BCC-AE61-AA1A8DE7200A}" destId="{A1170E18-9B24-4FDF-82CE-7138DDC7D774}" srcOrd="0" destOrd="0" presId="urn:microsoft.com/office/officeart/2005/8/layout/radial4"/>
    <dgm:cxn modelId="{54244D26-0607-4697-88BD-06E49C490830}" type="presOf" srcId="{216186F1-9DC1-477A-9C96-4F9C8B453493}" destId="{DF78E34A-0674-4168-A699-AA9FB246DD47}" srcOrd="0" destOrd="0" presId="urn:microsoft.com/office/officeart/2005/8/layout/radial4"/>
    <dgm:cxn modelId="{29A2315E-874C-4C29-B315-7EF243592071}" srcId="{7626E5E7-66FB-47AB-8A7D-46552D63AE67}" destId="{2680CA0D-BF8D-47C4-9B98-72CF2CE85B03}" srcOrd="7" destOrd="0" parTransId="{216186F1-9DC1-477A-9C96-4F9C8B453493}" sibTransId="{4DD7C14A-CFD9-49B2-AA60-87FDCD7902D8}"/>
    <dgm:cxn modelId="{8B9D57AF-F997-4A5F-A2D8-254B9B84667A}" type="presOf" srcId="{EC206145-917D-4E61-9710-F4B0139C80C7}" destId="{48E1266C-B352-4AFA-9CFE-AE1EF4B3423D}" srcOrd="0" destOrd="0" presId="urn:microsoft.com/office/officeart/2005/8/layout/radial4"/>
    <dgm:cxn modelId="{4553FA4D-4B8C-406C-AB8E-32B5C5BAC9F4}" srcId="{7626E5E7-66FB-47AB-8A7D-46552D63AE67}" destId="{EC206145-917D-4E61-9710-F4B0139C80C7}" srcOrd="8" destOrd="0" parTransId="{6CC3C8B4-71B4-40B9-A39C-0B9A7205D202}" sibTransId="{C0B8A06B-33BA-4915-8CC1-1BFD9C341E3A}"/>
    <dgm:cxn modelId="{78D7B64D-9128-4318-9935-9A81F9E8C8E6}" type="presOf" srcId="{26B10753-5E4A-4CE5-AC00-9B747E8871F6}" destId="{DA839294-9521-4504-8C9A-674E7067F103}" srcOrd="0" destOrd="0" presId="urn:microsoft.com/office/officeart/2005/8/layout/radial4"/>
    <dgm:cxn modelId="{E32083EA-28D6-4DD5-9CF5-FC5CB519A9FF}" type="presOf" srcId="{A16FFCB3-6F36-4537-AB4A-06EEA8488029}" destId="{2E136148-9D9A-4D78-8C99-1218A0DE5B6D}" srcOrd="0" destOrd="0" presId="urn:microsoft.com/office/officeart/2005/8/layout/radial4"/>
    <dgm:cxn modelId="{B454D923-6883-44FA-9385-E997B1182A8D}" type="presOf" srcId="{D8AC4922-C57E-4A09-86A0-27BA6EB5B6EF}" destId="{D990D1EA-8CE6-43CD-899A-88D796017CF1}" srcOrd="0" destOrd="0" presId="urn:microsoft.com/office/officeart/2005/8/layout/radial4"/>
    <dgm:cxn modelId="{F3E96AD2-9C5C-4410-916A-6C40CD3C2727}" type="presOf" srcId="{151F8425-89B5-4A4E-A933-4D2F3841EA8D}" destId="{1B252E44-4B2D-4957-B450-08AFED02DC17}" srcOrd="0" destOrd="0" presId="urn:microsoft.com/office/officeart/2005/8/layout/radial4"/>
    <dgm:cxn modelId="{4C79BBDA-6C52-4458-93BC-53F802228EFE}" type="presOf" srcId="{F2428AAF-23F2-43C0-889F-DB9C4D9E3F48}" destId="{3FD430B4-479B-4E08-A31B-D66ADCAA46A3}" srcOrd="0" destOrd="0" presId="urn:microsoft.com/office/officeart/2005/8/layout/radial4"/>
    <dgm:cxn modelId="{D4837C36-3D9C-4944-A89E-B181DC76DE1C}" srcId="{7626E5E7-66FB-47AB-8A7D-46552D63AE67}" destId="{DC57A67A-2883-45F6-89A2-874FD51C5104}" srcOrd="1" destOrd="0" parTransId="{AD58E99C-B0B4-40EE-8923-28CC4D50BAB3}" sibTransId="{5F29C2A5-DE24-48BA-A017-A375527B82AB}"/>
    <dgm:cxn modelId="{8F4BC5E9-C537-4FA5-ABCC-D81C572179F0}" type="presOf" srcId="{DC57A67A-2883-45F6-89A2-874FD51C5104}" destId="{063A6754-40FB-49E2-9E63-A87449C9EBAE}" srcOrd="0" destOrd="0" presId="urn:microsoft.com/office/officeart/2005/8/layout/radial4"/>
    <dgm:cxn modelId="{E8586A0E-5520-41D1-8C1F-B44232DD917E}" type="presOf" srcId="{7626E5E7-66FB-47AB-8A7D-46552D63AE67}" destId="{F30CD73E-B203-42A2-9D9D-9B6A1898EB15}" srcOrd="0" destOrd="0" presId="urn:microsoft.com/office/officeart/2005/8/layout/radial4"/>
    <dgm:cxn modelId="{72905DDD-CE90-4C95-8DE7-06214270A988}" type="presOf" srcId="{6B6AD83C-86AD-4534-9DFE-75E7BFDAB440}" destId="{23EFFEDF-D89F-4689-A77F-1BA96CC21A3C}" srcOrd="0" destOrd="0" presId="urn:microsoft.com/office/officeart/2005/8/layout/radial4"/>
    <dgm:cxn modelId="{D8B4E1A7-7C68-4E30-AAAA-C2231265B8D0}" srcId="{7626E5E7-66FB-47AB-8A7D-46552D63AE67}" destId="{716691D1-A110-44BD-BCD1-7490DAD74616}" srcOrd="5" destOrd="0" parTransId="{51B3D3F8-0160-4178-9C11-F06DF230A1E0}" sibTransId="{AAF4C384-1DA9-4602-ADAD-0F579290F431}"/>
    <dgm:cxn modelId="{2A86DEA1-F0E0-4677-9A65-E71E34799D6C}" srcId="{7626E5E7-66FB-47AB-8A7D-46552D63AE67}" destId="{26B10753-5E4A-4CE5-AC00-9B747E8871F6}" srcOrd="0" destOrd="0" parTransId="{F2428AAF-23F2-43C0-889F-DB9C4D9E3F48}" sibTransId="{39F38ACF-D4A0-4FBA-BA40-D77C0698C0A0}"/>
    <dgm:cxn modelId="{A49AF27B-840D-4A9A-BAD8-978FAC833628}" type="presOf" srcId="{C881840F-E091-4596-94A0-AA2CF5BE6DC6}" destId="{D8A552B1-42B0-4E43-8DFB-0369E14A8EC3}" srcOrd="0" destOrd="0" presId="urn:microsoft.com/office/officeart/2005/8/layout/radial4"/>
    <dgm:cxn modelId="{EA099AD4-EEA9-426F-8167-CF99FF5AF2B3}" type="presOf" srcId="{17EFB195-1ADC-4156-B24D-7E284211DFDF}" destId="{4AA5503C-5E6B-40B9-AA03-E5A86C4D8088}" srcOrd="0" destOrd="0" presId="urn:microsoft.com/office/officeart/2005/8/layout/radial4"/>
    <dgm:cxn modelId="{8AFBC863-7CFF-4C7D-BBB5-B26EF743A2E4}" srcId="{7626E5E7-66FB-47AB-8A7D-46552D63AE67}" destId="{C1B47785-F5B7-4D02-9214-3212C488AEC8}" srcOrd="2" destOrd="0" parTransId="{17EFB195-1ADC-4156-B24D-7E284211DFDF}" sibTransId="{0B1580A5-E0B1-4741-84F1-9801892D3C43}"/>
    <dgm:cxn modelId="{7AC524DD-687C-4C36-BD9A-61EB25303A3A}" type="presOf" srcId="{716691D1-A110-44BD-BCD1-7490DAD74616}" destId="{DB655A7D-51EC-42C3-8193-5FE4215DB1DF}" srcOrd="0" destOrd="0" presId="urn:microsoft.com/office/officeart/2005/8/layout/radial4"/>
    <dgm:cxn modelId="{75D02360-974E-4AC0-87D7-71C8362978D4}" type="presOf" srcId="{6CC3C8B4-71B4-40B9-A39C-0B9A7205D202}" destId="{3E9E66BA-F3A2-4A8A-A162-0C2E87EF4B20}" srcOrd="0" destOrd="0" presId="urn:microsoft.com/office/officeart/2005/8/layout/radial4"/>
    <dgm:cxn modelId="{01FAC43D-5B25-40E4-B738-8CB8C628A8DB}" srcId="{7626E5E7-66FB-47AB-8A7D-46552D63AE67}" destId="{C881840F-E091-4596-94A0-AA2CF5BE6DC6}" srcOrd="6" destOrd="0" parTransId="{6B6AD83C-86AD-4534-9DFE-75E7BFDAB440}" sibTransId="{97C0B814-2512-4826-B082-5E843353CB7D}"/>
    <dgm:cxn modelId="{8C8088C9-354D-43C6-8360-C17C6DCBCE45}" srcId="{7626E5E7-66FB-47AB-8A7D-46552D63AE67}" destId="{F309418D-7858-4BCC-AE61-AA1A8DE7200A}" srcOrd="3" destOrd="0" parTransId="{A16FFCB3-6F36-4537-AB4A-06EEA8488029}" sibTransId="{150DE24C-87B8-4B75-B073-A47EBF31756D}"/>
    <dgm:cxn modelId="{F15BBB00-BD8C-44AF-81BC-895F4588D6C2}" type="presParOf" srcId="{1B252E44-4B2D-4957-B450-08AFED02DC17}" destId="{F30CD73E-B203-42A2-9D9D-9B6A1898EB15}" srcOrd="0" destOrd="0" presId="urn:microsoft.com/office/officeart/2005/8/layout/radial4"/>
    <dgm:cxn modelId="{71942E7F-1415-42FB-B686-A755E4D781D0}" type="presParOf" srcId="{1B252E44-4B2D-4957-B450-08AFED02DC17}" destId="{3FD430B4-479B-4E08-A31B-D66ADCAA46A3}" srcOrd="1" destOrd="0" presId="urn:microsoft.com/office/officeart/2005/8/layout/radial4"/>
    <dgm:cxn modelId="{23B0891F-254F-4A6C-AE2A-EC12A8F3F341}" type="presParOf" srcId="{1B252E44-4B2D-4957-B450-08AFED02DC17}" destId="{DA839294-9521-4504-8C9A-674E7067F103}" srcOrd="2" destOrd="0" presId="urn:microsoft.com/office/officeart/2005/8/layout/radial4"/>
    <dgm:cxn modelId="{3FC36B87-F28F-471A-8125-6EA17E48B59B}" type="presParOf" srcId="{1B252E44-4B2D-4957-B450-08AFED02DC17}" destId="{3BE1CB11-B827-43C3-8782-B8DA78385D20}" srcOrd="3" destOrd="0" presId="urn:microsoft.com/office/officeart/2005/8/layout/radial4"/>
    <dgm:cxn modelId="{4DAD1EF5-D240-43A7-9D12-C045946EAA47}" type="presParOf" srcId="{1B252E44-4B2D-4957-B450-08AFED02DC17}" destId="{063A6754-40FB-49E2-9E63-A87449C9EBAE}" srcOrd="4" destOrd="0" presId="urn:microsoft.com/office/officeart/2005/8/layout/radial4"/>
    <dgm:cxn modelId="{5D1CC925-C8A5-4151-B2DD-E8A2D654E3C3}" type="presParOf" srcId="{1B252E44-4B2D-4957-B450-08AFED02DC17}" destId="{4AA5503C-5E6B-40B9-AA03-E5A86C4D8088}" srcOrd="5" destOrd="0" presId="urn:microsoft.com/office/officeart/2005/8/layout/radial4"/>
    <dgm:cxn modelId="{C20FF4DD-B062-4598-BACD-1135E25C725E}" type="presParOf" srcId="{1B252E44-4B2D-4957-B450-08AFED02DC17}" destId="{08D89767-A086-4B5B-8259-05B9D1756237}" srcOrd="6" destOrd="0" presId="urn:microsoft.com/office/officeart/2005/8/layout/radial4"/>
    <dgm:cxn modelId="{267974A2-48F9-4DB6-AFBF-30A52E4039C0}" type="presParOf" srcId="{1B252E44-4B2D-4957-B450-08AFED02DC17}" destId="{2E136148-9D9A-4D78-8C99-1218A0DE5B6D}" srcOrd="7" destOrd="0" presId="urn:microsoft.com/office/officeart/2005/8/layout/radial4"/>
    <dgm:cxn modelId="{88B790CF-6E72-41D1-8757-08DA13ED2726}" type="presParOf" srcId="{1B252E44-4B2D-4957-B450-08AFED02DC17}" destId="{A1170E18-9B24-4FDF-82CE-7138DDC7D774}" srcOrd="8" destOrd="0" presId="urn:microsoft.com/office/officeart/2005/8/layout/radial4"/>
    <dgm:cxn modelId="{1B94A8B0-D263-43EB-AE94-431BCAD5DC0F}" type="presParOf" srcId="{1B252E44-4B2D-4957-B450-08AFED02DC17}" destId="{82A11F5E-E856-4F8C-A2EA-424E165F4A1C}" srcOrd="9" destOrd="0" presId="urn:microsoft.com/office/officeart/2005/8/layout/radial4"/>
    <dgm:cxn modelId="{21AB39CA-6082-450A-8A32-985696C121B3}" type="presParOf" srcId="{1B252E44-4B2D-4957-B450-08AFED02DC17}" destId="{D990D1EA-8CE6-43CD-899A-88D796017CF1}" srcOrd="10" destOrd="0" presId="urn:microsoft.com/office/officeart/2005/8/layout/radial4"/>
    <dgm:cxn modelId="{F3FDCC9D-D0B5-437D-A5B6-83B3B70CB2F3}" type="presParOf" srcId="{1B252E44-4B2D-4957-B450-08AFED02DC17}" destId="{B1504535-85E9-4915-99AC-D7253B8B579E}" srcOrd="11" destOrd="0" presId="urn:microsoft.com/office/officeart/2005/8/layout/radial4"/>
    <dgm:cxn modelId="{5F20B5D9-6F9A-463F-BAE3-8AE955AC612A}" type="presParOf" srcId="{1B252E44-4B2D-4957-B450-08AFED02DC17}" destId="{DB655A7D-51EC-42C3-8193-5FE4215DB1DF}" srcOrd="12" destOrd="0" presId="urn:microsoft.com/office/officeart/2005/8/layout/radial4"/>
    <dgm:cxn modelId="{0200358A-B557-40BD-B21F-34D9E75DB669}" type="presParOf" srcId="{1B252E44-4B2D-4957-B450-08AFED02DC17}" destId="{23EFFEDF-D89F-4689-A77F-1BA96CC21A3C}" srcOrd="13" destOrd="0" presId="urn:microsoft.com/office/officeart/2005/8/layout/radial4"/>
    <dgm:cxn modelId="{E3822E79-A425-42AD-931E-79F6A6D72B44}" type="presParOf" srcId="{1B252E44-4B2D-4957-B450-08AFED02DC17}" destId="{D8A552B1-42B0-4E43-8DFB-0369E14A8EC3}" srcOrd="14" destOrd="0" presId="urn:microsoft.com/office/officeart/2005/8/layout/radial4"/>
    <dgm:cxn modelId="{B9476B99-844D-41B5-BDD8-589A21F41C6A}" type="presParOf" srcId="{1B252E44-4B2D-4957-B450-08AFED02DC17}" destId="{DF78E34A-0674-4168-A699-AA9FB246DD47}" srcOrd="15" destOrd="0" presId="urn:microsoft.com/office/officeart/2005/8/layout/radial4"/>
    <dgm:cxn modelId="{EEAF5595-6AF9-473F-ACC0-DBEFE92691D8}" type="presParOf" srcId="{1B252E44-4B2D-4957-B450-08AFED02DC17}" destId="{9C79A6AC-7716-4F79-BED7-E458307D627E}" srcOrd="16" destOrd="0" presId="urn:microsoft.com/office/officeart/2005/8/layout/radial4"/>
    <dgm:cxn modelId="{AF6F14D8-A044-4E81-9F0E-C056928BF0CF}" type="presParOf" srcId="{1B252E44-4B2D-4957-B450-08AFED02DC17}" destId="{3E9E66BA-F3A2-4A8A-A162-0C2E87EF4B20}" srcOrd="17" destOrd="0" presId="urn:microsoft.com/office/officeart/2005/8/layout/radial4"/>
    <dgm:cxn modelId="{85469B57-628D-40B8-93C2-83276D75F5C9}" type="presParOf" srcId="{1B252E44-4B2D-4957-B450-08AFED02DC17}" destId="{48E1266C-B352-4AFA-9CFE-AE1EF4B3423D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CD73E-B203-42A2-9D9D-9B6A1898EB15}">
      <dsp:nvSpPr>
        <dsp:cNvPr id="0" name=""/>
        <dsp:cNvSpPr/>
      </dsp:nvSpPr>
      <dsp:spPr>
        <a:xfrm>
          <a:off x="3750677" y="3485752"/>
          <a:ext cx="1608147" cy="160814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2300" kern="1200" dirty="0" smtClean="0"/>
            <a:t>“Трезвое село”</a:t>
          </a:r>
          <a:endParaRPr lang="ru-RU" sz="2300" kern="1200" dirty="0"/>
        </a:p>
      </dsp:txBody>
      <dsp:txXfrm>
        <a:off x="3986185" y="3721260"/>
        <a:ext cx="1137131" cy="1137131"/>
      </dsp:txXfrm>
    </dsp:sp>
    <dsp:sp modelId="{3FD430B4-479B-4E08-A31B-D66ADCAA46A3}">
      <dsp:nvSpPr>
        <dsp:cNvPr id="0" name=""/>
        <dsp:cNvSpPr/>
      </dsp:nvSpPr>
      <dsp:spPr>
        <a:xfrm rot="10800000">
          <a:off x="1337912" y="4198620"/>
          <a:ext cx="2297650" cy="458322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839294-9521-4504-8C9A-674E7067F103}">
      <dsp:nvSpPr>
        <dsp:cNvPr id="0" name=""/>
        <dsp:cNvSpPr/>
      </dsp:nvSpPr>
      <dsp:spPr>
        <a:xfrm>
          <a:off x="196756" y="3711178"/>
          <a:ext cx="1194675" cy="11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Локализация потребления </a:t>
          </a:r>
          <a:endParaRPr lang="ru-RU" sz="1400" b="1" kern="1200" dirty="0"/>
        </a:p>
      </dsp:txBody>
      <dsp:txXfrm>
        <a:off x="230652" y="3745074"/>
        <a:ext cx="1126883" cy="1089502"/>
      </dsp:txXfrm>
    </dsp:sp>
    <dsp:sp modelId="{3BE1CB11-B827-43C3-8782-B8DA78385D20}">
      <dsp:nvSpPr>
        <dsp:cNvPr id="0" name=""/>
        <dsp:cNvSpPr/>
      </dsp:nvSpPr>
      <dsp:spPr>
        <a:xfrm rot="12013224">
          <a:off x="1554805" y="3322098"/>
          <a:ext cx="2205641" cy="458322"/>
        </a:xfrm>
        <a:prstGeom prst="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3A6754-40FB-49E2-9E63-A87449C9EBAE}">
      <dsp:nvSpPr>
        <dsp:cNvPr id="0" name=""/>
        <dsp:cNvSpPr/>
      </dsp:nvSpPr>
      <dsp:spPr>
        <a:xfrm>
          <a:off x="182298" y="2498430"/>
          <a:ext cx="1365365" cy="864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400" b="1" kern="1200" dirty="0" smtClean="0"/>
            <a:t>Чувство безопасности</a:t>
          </a:r>
          <a:endParaRPr lang="ru-RU" sz="1400" b="1" kern="1200" dirty="0"/>
        </a:p>
      </dsp:txBody>
      <dsp:txXfrm>
        <a:off x="207623" y="2523755"/>
        <a:ext cx="1314715" cy="814016"/>
      </dsp:txXfrm>
    </dsp:sp>
    <dsp:sp modelId="{4AA5503C-5E6B-40B9-AA03-E5A86C4D8088}">
      <dsp:nvSpPr>
        <dsp:cNvPr id="0" name=""/>
        <dsp:cNvSpPr/>
      </dsp:nvSpPr>
      <dsp:spPr>
        <a:xfrm rot="13500000">
          <a:off x="2185421" y="2709361"/>
          <a:ext cx="1995286" cy="458322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D89767-A086-4B5B-8259-05B9D1756237}">
      <dsp:nvSpPr>
        <dsp:cNvPr id="0" name=""/>
        <dsp:cNvSpPr/>
      </dsp:nvSpPr>
      <dsp:spPr>
        <a:xfrm>
          <a:off x="1332713" y="1058269"/>
          <a:ext cx="1125703" cy="1144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Десакрализация</a:t>
          </a:r>
          <a:r>
            <a:rPr lang="ru-RU" sz="1400" b="1" kern="1200" dirty="0" smtClean="0"/>
            <a:t> алкоголя</a:t>
          </a:r>
          <a:endParaRPr lang="ru-RU" sz="1400" kern="1200" dirty="0"/>
        </a:p>
      </dsp:txBody>
      <dsp:txXfrm>
        <a:off x="1365684" y="1091240"/>
        <a:ext cx="1059761" cy="1078799"/>
      </dsp:txXfrm>
    </dsp:sp>
    <dsp:sp modelId="{2E136148-9D9A-4D78-8C99-1218A0DE5B6D}">
      <dsp:nvSpPr>
        <dsp:cNvPr id="0" name=""/>
        <dsp:cNvSpPr/>
      </dsp:nvSpPr>
      <dsp:spPr>
        <a:xfrm rot="14850000">
          <a:off x="2804981" y="2330536"/>
          <a:ext cx="1986066" cy="458322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170E18-9B24-4FDF-82CE-7138DDC7D774}">
      <dsp:nvSpPr>
        <dsp:cNvPr id="0" name=""/>
        <dsp:cNvSpPr/>
      </dsp:nvSpPr>
      <dsp:spPr>
        <a:xfrm>
          <a:off x="2555775" y="68162"/>
          <a:ext cx="1119669" cy="1494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Переориентация потребительского поведения</a:t>
          </a:r>
          <a:endParaRPr lang="ru-RU" sz="1400" b="1" kern="1200" dirty="0"/>
        </a:p>
      </dsp:txBody>
      <dsp:txXfrm>
        <a:off x="2588569" y="100956"/>
        <a:ext cx="1054081" cy="1428949"/>
      </dsp:txXfrm>
    </dsp:sp>
    <dsp:sp modelId="{82A11F5E-E856-4F8C-A2EA-424E165F4A1C}">
      <dsp:nvSpPr>
        <dsp:cNvPr id="0" name=""/>
        <dsp:cNvSpPr/>
      </dsp:nvSpPr>
      <dsp:spPr>
        <a:xfrm rot="16200000">
          <a:off x="3469712" y="2141277"/>
          <a:ext cx="2110174" cy="458322"/>
        </a:xfrm>
        <a:prstGeom prst="rightArrow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90D1EA-8CE6-43CD-899A-88D796017CF1}">
      <dsp:nvSpPr>
        <dsp:cNvPr id="0" name=""/>
        <dsp:cNvSpPr/>
      </dsp:nvSpPr>
      <dsp:spPr>
        <a:xfrm>
          <a:off x="3991899" y="-75189"/>
          <a:ext cx="1125703" cy="1208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социальной активности граждан</a:t>
          </a:r>
          <a:endParaRPr lang="ru-RU" sz="1400" b="1" kern="1200" dirty="0"/>
        </a:p>
      </dsp:txBody>
      <dsp:txXfrm>
        <a:off x="4024870" y="-42218"/>
        <a:ext cx="1059761" cy="1142775"/>
      </dsp:txXfrm>
    </dsp:sp>
    <dsp:sp modelId="{B1504535-85E9-4915-99AC-D7253B8B579E}">
      <dsp:nvSpPr>
        <dsp:cNvPr id="0" name=""/>
        <dsp:cNvSpPr/>
      </dsp:nvSpPr>
      <dsp:spPr>
        <a:xfrm rot="17550000">
          <a:off x="4292931" y="2233129"/>
          <a:ext cx="2133448" cy="458322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655A7D-51EC-42C3-8193-5FE4215DB1DF}">
      <dsp:nvSpPr>
        <dsp:cNvPr id="0" name=""/>
        <dsp:cNvSpPr/>
      </dsp:nvSpPr>
      <dsp:spPr>
        <a:xfrm>
          <a:off x="5399560" y="221195"/>
          <a:ext cx="1188663" cy="1188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Массовые занятия физкультурой и спортом</a:t>
          </a:r>
          <a:endParaRPr lang="ru-RU" sz="1400" b="1" kern="1200" dirty="0"/>
        </a:p>
      </dsp:txBody>
      <dsp:txXfrm>
        <a:off x="5434369" y="256004"/>
        <a:ext cx="1119045" cy="1118854"/>
      </dsp:txXfrm>
    </dsp:sp>
    <dsp:sp modelId="{23EFFEDF-D89F-4689-A77F-1BA96CC21A3C}">
      <dsp:nvSpPr>
        <dsp:cNvPr id="0" name=""/>
        <dsp:cNvSpPr/>
      </dsp:nvSpPr>
      <dsp:spPr>
        <a:xfrm rot="18900000">
          <a:off x="4868263" y="2709361"/>
          <a:ext cx="2251298" cy="458322"/>
        </a:xfrm>
        <a:prstGeom prst="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A552B1-42B0-4E43-8DFB-0369E14A8EC3}">
      <dsp:nvSpPr>
        <dsp:cNvPr id="0" name=""/>
        <dsp:cNvSpPr/>
      </dsp:nvSpPr>
      <dsp:spPr>
        <a:xfrm>
          <a:off x="6651086" y="1132025"/>
          <a:ext cx="1125703" cy="997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Внедрение новых традиций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трезвости </a:t>
          </a:r>
          <a:endParaRPr lang="ru-RU" sz="1400" kern="1200" dirty="0"/>
        </a:p>
      </dsp:txBody>
      <dsp:txXfrm>
        <a:off x="6680294" y="1161233"/>
        <a:ext cx="1067287" cy="938812"/>
      </dsp:txXfrm>
    </dsp:sp>
    <dsp:sp modelId="{DF78E34A-0674-4168-A699-AA9FB246DD47}">
      <dsp:nvSpPr>
        <dsp:cNvPr id="0" name=""/>
        <dsp:cNvSpPr/>
      </dsp:nvSpPr>
      <dsp:spPr>
        <a:xfrm rot="20250000">
          <a:off x="5231891" y="3349864"/>
          <a:ext cx="2308630" cy="458322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79A6AC-7716-4F79-BED7-E458307D627E}">
      <dsp:nvSpPr>
        <dsp:cNvPr id="0" name=""/>
        <dsp:cNvSpPr/>
      </dsp:nvSpPr>
      <dsp:spPr>
        <a:xfrm>
          <a:off x="7466294" y="2194287"/>
          <a:ext cx="1125703" cy="1312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Улучшение социально-психологической атмосферы </a:t>
          </a:r>
          <a:endParaRPr lang="ru-RU" sz="1400" kern="1200" dirty="0"/>
        </a:p>
      </dsp:txBody>
      <dsp:txXfrm>
        <a:off x="7499265" y="2227258"/>
        <a:ext cx="1059761" cy="1246853"/>
      </dsp:txXfrm>
    </dsp:sp>
    <dsp:sp modelId="{3E9E66BA-F3A2-4A8A-A162-0C2E87EF4B20}">
      <dsp:nvSpPr>
        <dsp:cNvPr id="0" name=""/>
        <dsp:cNvSpPr/>
      </dsp:nvSpPr>
      <dsp:spPr>
        <a:xfrm>
          <a:off x="5391489" y="4124573"/>
          <a:ext cx="2406727" cy="458322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E1266C-B352-4AFA-9CFE-AE1EF4B3423D}">
      <dsp:nvSpPr>
        <dsp:cNvPr id="0" name=""/>
        <dsp:cNvSpPr/>
      </dsp:nvSpPr>
      <dsp:spPr>
        <a:xfrm>
          <a:off x="7683574" y="3712223"/>
          <a:ext cx="1263669" cy="1155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Активация предпринимательской деятельности</a:t>
          </a:r>
          <a:endParaRPr lang="ru-RU" sz="1400" kern="1200" dirty="0"/>
        </a:p>
      </dsp:txBody>
      <dsp:txXfrm>
        <a:off x="7717409" y="3746058"/>
        <a:ext cx="1195999" cy="108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9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0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5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6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9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4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3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5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4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52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1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0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9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4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6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1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CF2D26-4CA9-4CD4-9AED-9A13040A52C1}" type="datetimeFigureOut">
              <a:rPr lang="ru-RU" smtClean="0">
                <a:solidFill>
                  <a:srgbClr val="073E87"/>
                </a:solidFill>
              </a:rPr>
              <a:pPr/>
              <a:t>19.05.2019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A6045B-05E0-4950-838D-523FAF47979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2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BD48-3E89-4A12-BA8C-C93B82468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3AEB-B00A-42A4-B06F-7914F9DFFD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gusov.UK\Desktop\скачанные файл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1210250" cy="12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420888"/>
            <a:ext cx="864096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Результаты государственной антиалкогольной политики </a:t>
            </a:r>
            <a:r>
              <a:rPr lang="ru-RU" sz="3200" b="1" dirty="0"/>
              <a:t>в Республике Саха (Якутия</a:t>
            </a:r>
            <a:r>
              <a:rPr lang="ru-RU" sz="3200" b="1" dirty="0" smtClean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515719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Колесникова Елена Карловна </a:t>
            </a:r>
            <a:r>
              <a:rPr lang="ru-RU" dirty="0" smtClean="0"/>
              <a:t>– председатель Якутского республиканского отделения Общероссийской общественной организации «Общее дело», эксперт рабочей подгруппы Госсовета </a:t>
            </a:r>
            <a:r>
              <a:rPr lang="ru-RU" smtClean="0"/>
              <a:t>при Президенте РФ</a:t>
            </a:r>
            <a:endParaRPr lang="ru-RU" dirty="0" smtClean="0"/>
          </a:p>
          <a:p>
            <a:pPr algn="just"/>
            <a:r>
              <a:rPr lang="ru-RU" b="1" dirty="0" err="1" smtClean="0"/>
              <a:t>Жегусов</a:t>
            </a:r>
            <a:r>
              <a:rPr lang="ru-RU" b="1" dirty="0" smtClean="0"/>
              <a:t> Юрий Иннокентьевич </a:t>
            </a:r>
            <a:r>
              <a:rPr lang="ru-RU" dirty="0" smtClean="0"/>
              <a:t>– кандидат социологических наук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6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775700"/>
              </p:ext>
            </p:extLst>
          </p:nvPr>
        </p:nvGraphicFramePr>
        <p:xfrm>
          <a:off x="467544" y="332656"/>
          <a:ext cx="8424935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21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Результаты социологического исследования, проведенного Информационным центром при Главе РС (Я) в республике (июнь, 2017 г., </a:t>
            </a:r>
            <a:r>
              <a:rPr lang="en-US" sz="2800" dirty="0" smtClean="0"/>
              <a:t>N=10600)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4644008" cy="1097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Уровень поддержки мер, принимаемыми по борьбе с алкоголизацией населения (%)</a:t>
            </a:r>
            <a:endParaRPr lang="ru-RU" sz="20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739631"/>
              </p:ext>
            </p:extLst>
          </p:nvPr>
        </p:nvGraphicFramePr>
        <p:xfrm>
          <a:off x="179512" y="2564904"/>
          <a:ext cx="43308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969586"/>
              </p:ext>
            </p:extLst>
          </p:nvPr>
        </p:nvGraphicFramePr>
        <p:xfrm>
          <a:off x="4788024" y="2636912"/>
          <a:ext cx="421592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4"/>
          <p:cNvSpPr txBox="1">
            <a:spLocks/>
          </p:cNvSpPr>
          <p:nvPr/>
        </p:nvSpPr>
        <p:spPr>
          <a:xfrm>
            <a:off x="4795144" y="1484784"/>
            <a:ext cx="4104456" cy="118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/>
              <a:t>Оценка динамики личного употребления алкоголя за последний год (2016-2017г., в %)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68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7" y="188640"/>
            <a:ext cx="4392489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Частота потребления алкоголя среди студентов вузов</a:t>
            </a:r>
            <a:br>
              <a:rPr lang="ru-RU" sz="2400" b="1" dirty="0" smtClean="0"/>
            </a:br>
            <a:r>
              <a:rPr lang="ru-RU" sz="2400" b="1" dirty="0" smtClean="0"/>
              <a:t>в 2010 и 2015 </a:t>
            </a:r>
            <a:r>
              <a:rPr lang="ru-RU" sz="2400" b="1" dirty="0" err="1" smtClean="0"/>
              <a:t>гг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73783"/>
              </p:ext>
            </p:extLst>
          </p:nvPr>
        </p:nvGraphicFramePr>
        <p:xfrm>
          <a:off x="0" y="1412776"/>
          <a:ext cx="468052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361632"/>
              </p:ext>
            </p:extLst>
          </p:nvPr>
        </p:nvGraphicFramePr>
        <p:xfrm>
          <a:off x="4411801" y="1556792"/>
          <a:ext cx="478802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4355976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</a:rPr>
              <a:t>Частота потребления алкоголя среди учащихся школ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в 2010 и 2015 </a:t>
            </a:r>
            <a:r>
              <a:rPr lang="ru-RU" sz="2400" b="1" dirty="0" err="1" smtClean="0">
                <a:solidFill>
                  <a:prstClr val="black"/>
                </a:solidFill>
              </a:rPr>
              <a:t>гг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4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«трезвых сел»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«Успешные» (~5%)</a:t>
            </a:r>
            <a:r>
              <a:rPr lang="ru-RU" dirty="0" smtClean="0"/>
              <a:t>- села, где имеется опыт неформального запрета до принятия закона, продолжается комплексная профилактическая работа с населением, осуществляется результативный контроль за нелегальной продажей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Борющиеся</a:t>
            </a:r>
            <a:r>
              <a:rPr lang="ru-RU" dirty="0" smtClean="0"/>
              <a:t>» </a:t>
            </a:r>
            <a:r>
              <a:rPr lang="ru-RU" b="1" dirty="0" smtClean="0"/>
              <a:t>(</a:t>
            </a:r>
            <a:r>
              <a:rPr lang="ru-RU" b="1" dirty="0">
                <a:solidFill>
                  <a:prstClr val="black"/>
                </a:solidFill>
              </a:rPr>
              <a:t>~</a:t>
            </a:r>
            <a:r>
              <a:rPr lang="ru-RU" b="1" dirty="0" smtClean="0"/>
              <a:t>15%)</a:t>
            </a:r>
            <a:r>
              <a:rPr lang="ru-RU" dirty="0" smtClean="0"/>
              <a:t>- села, имеющие или не имеющие опыта неформального запрета до принятия закона, но перенимающие опыт «успешных» «трезвых сел» и достигшие первых положительных результатов</a:t>
            </a:r>
          </a:p>
          <a:p>
            <a:r>
              <a:rPr lang="ru-RU" b="1" dirty="0" smtClean="0"/>
              <a:t>«Новички»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>
                <a:solidFill>
                  <a:prstClr val="black"/>
                </a:solidFill>
              </a:rPr>
              <a:t>~</a:t>
            </a:r>
            <a:r>
              <a:rPr lang="ru-RU" b="1" dirty="0" smtClean="0"/>
              <a:t>80%) </a:t>
            </a:r>
            <a:r>
              <a:rPr lang="ru-RU" dirty="0" smtClean="0"/>
              <a:t>- села, которые только установили законодательный запрет, но практически не проводящие комплексную профилактическую работу и где отсутствует контроль за нелегальной продажей алкоголя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Смертность и преступность в «трезвых селах» в сравнении с общереспубликанскими статистическими данными (за 2016 год)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458533"/>
              </p:ext>
            </p:extLst>
          </p:nvPr>
        </p:nvGraphicFramePr>
        <p:xfrm>
          <a:off x="179512" y="1628800"/>
          <a:ext cx="4186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44583"/>
              </p:ext>
            </p:extLst>
          </p:nvPr>
        </p:nvGraphicFramePr>
        <p:xfrm>
          <a:off x="4716016" y="1556792"/>
          <a:ext cx="4248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Частота потребления алкоголя в «трезвых селах» и по Республике Саха (Якутия)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041791"/>
              </p:ext>
            </p:extLst>
          </p:nvPr>
        </p:nvGraphicFramePr>
        <p:xfrm>
          <a:off x="251520" y="1600201"/>
          <a:ext cx="3960440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922285"/>
              </p:ext>
            </p:extLst>
          </p:nvPr>
        </p:nvGraphicFramePr>
        <p:xfrm>
          <a:off x="179512" y="1988840"/>
          <a:ext cx="8712967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93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Показатели оценки качества жизни в районных центрах и «трезвых селах» (1-я группа индикаторов)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034834"/>
              </p:ext>
            </p:extLst>
          </p:nvPr>
        </p:nvGraphicFramePr>
        <p:xfrm>
          <a:off x="0" y="1052736"/>
          <a:ext cx="4355976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503790"/>
              </p:ext>
            </p:extLst>
          </p:nvPr>
        </p:nvGraphicFramePr>
        <p:xfrm>
          <a:off x="4355976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085176"/>
              </p:ext>
            </p:extLst>
          </p:nvPr>
        </p:nvGraphicFramePr>
        <p:xfrm>
          <a:off x="107504" y="3861048"/>
          <a:ext cx="4248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220377"/>
              </p:ext>
            </p:extLst>
          </p:nvPr>
        </p:nvGraphicFramePr>
        <p:xfrm>
          <a:off x="4427984" y="3789040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0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745916"/>
              </p:ext>
            </p:extLst>
          </p:nvPr>
        </p:nvGraphicFramePr>
        <p:xfrm>
          <a:off x="251520" y="1268760"/>
          <a:ext cx="4114800" cy="26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671746"/>
              </p:ext>
            </p:extLst>
          </p:nvPr>
        </p:nvGraphicFramePr>
        <p:xfrm>
          <a:off x="4603741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719507"/>
              </p:ext>
            </p:extLst>
          </p:nvPr>
        </p:nvGraphicFramePr>
        <p:xfrm>
          <a:off x="20986" y="4149080"/>
          <a:ext cx="457200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724770"/>
              </p:ext>
            </p:extLst>
          </p:nvPr>
        </p:nvGraphicFramePr>
        <p:xfrm>
          <a:off x="4548665" y="4077072"/>
          <a:ext cx="4572000" cy="277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43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Показатели оценки качества жизни в районных центрах и «трезвых селах» (2-я группа индикаторов)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93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221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Из интервью эксперта по результатам социологической экспедиции в с. </a:t>
            </a:r>
            <a:r>
              <a:rPr lang="ru-RU" sz="3200" b="1" dirty="0" err="1" smtClean="0"/>
              <a:t>Бэс-Кюель</a:t>
            </a:r>
            <a:r>
              <a:rPr lang="ru-RU" sz="3200" b="1" dirty="0" smtClean="0"/>
              <a:t> Горного улуса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5040560" cy="5074536"/>
          </a:xfrm>
        </p:spPr>
        <p:txBody>
          <a:bodyPr>
            <a:noAutofit/>
          </a:bodyPr>
          <a:lstStyle/>
          <a:p>
            <a:r>
              <a:rPr lang="ru-RU" sz="1500" i="1" dirty="0" smtClean="0"/>
              <a:t>«В </a:t>
            </a:r>
            <a:r>
              <a:rPr lang="ru-RU" sz="1500" i="1" dirty="0"/>
              <a:t>селе Бязь-</a:t>
            </a:r>
            <a:r>
              <a:rPr lang="ru-RU" sz="1500" i="1" dirty="0" err="1"/>
              <a:t>Куёль</a:t>
            </a:r>
            <a:r>
              <a:rPr lang="ru-RU" sz="1500" i="1" dirty="0"/>
              <a:t> республики Саха (Якутия) решение также было принято на сельском сходе, но закреплено законодательно: </a:t>
            </a:r>
            <a:r>
              <a:rPr lang="ru-RU" sz="1500" b="1" i="1" dirty="0"/>
              <a:t>Якутия - единственный субъект Российской Федерации, где региональные власти официально передали органам местного самоуправления полномочия выступать с такими </a:t>
            </a:r>
            <a:r>
              <a:rPr lang="ru-RU" sz="1500" b="1" i="1" dirty="0" smtClean="0"/>
              <a:t>инициативами».</a:t>
            </a:r>
          </a:p>
          <a:p>
            <a:r>
              <a:rPr lang="ru-RU" sz="1500" i="1" dirty="0" smtClean="0"/>
              <a:t>«Перемены </a:t>
            </a:r>
            <a:r>
              <a:rPr lang="ru-RU" sz="1500" i="1" dirty="0"/>
              <a:t>после введения «сухого закона» действительно впечатляют. Во всех трех селах удалось остановить «умирание», наметилась стойкая тенденция роста и развития. Например, в этом году школа села Бязь-</a:t>
            </a:r>
            <a:r>
              <a:rPr lang="ru-RU" sz="1500" i="1" dirty="0" err="1"/>
              <a:t>Куёль</a:t>
            </a:r>
            <a:r>
              <a:rPr lang="ru-RU" sz="1500" i="1" dirty="0"/>
              <a:t> выпускает двух человек, а в первый класс идет </a:t>
            </a:r>
            <a:r>
              <a:rPr lang="ru-RU" sz="1500" i="1" dirty="0" smtClean="0"/>
              <a:t>18». </a:t>
            </a:r>
          </a:p>
          <a:p>
            <a:r>
              <a:rPr lang="ru-RU" sz="1500" i="1" dirty="0"/>
              <a:t>«На сегодняшний день </a:t>
            </a:r>
            <a:r>
              <a:rPr lang="ru-RU" sz="1500" b="1" i="1" dirty="0"/>
              <a:t>это самая успешная модель </a:t>
            </a:r>
            <a:r>
              <a:rPr lang="ru-RU" sz="1500" i="1" dirty="0"/>
              <a:t>– </a:t>
            </a:r>
            <a:r>
              <a:rPr lang="ru-RU" sz="1500" b="1" i="1" dirty="0"/>
              <a:t>когда низовое решение поддерживается государством</a:t>
            </a:r>
            <a:r>
              <a:rPr lang="ru-RU" sz="1500" i="1" dirty="0"/>
              <a:t> хотя бы </a:t>
            </a:r>
            <a:r>
              <a:rPr lang="ru-RU" sz="1500" b="1" i="1" dirty="0"/>
              <a:t>на региональном уровне</a:t>
            </a:r>
            <a:r>
              <a:rPr lang="ru-RU" sz="1500" i="1" dirty="0"/>
              <a:t>. Сейчас в селе, где проживает 700 человек, действует 15 общественных организаций, огромная социальная активность, люди устраивают праздники, занимаются спортом. Эту модель переняли уже около полутора сотен сел в Якутии»</a:t>
            </a:r>
          </a:p>
        </p:txBody>
      </p:sp>
      <p:pic>
        <p:nvPicPr>
          <p:cNvPr id="3074" name="Picture 2" descr="Картинки по запросу Задорин цирк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0" y="1556792"/>
            <a:ext cx="35748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5733256"/>
            <a:ext cx="38164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439" y="5751406"/>
            <a:ext cx="3633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Игорь ЗАДОРИН - </a:t>
            </a:r>
            <a:r>
              <a:rPr lang="ru-RU" dirty="0" smtClean="0"/>
              <a:t>руководитель </a:t>
            </a:r>
            <a:r>
              <a:rPr lang="ru-RU" dirty="0"/>
              <a:t>Исследовательской группы </a:t>
            </a:r>
            <a:r>
              <a:rPr lang="ru-RU" dirty="0" smtClean="0"/>
              <a:t>ЦИРКОН, 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25" y="119437"/>
            <a:ext cx="7848872" cy="93049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Положительные результаты в повседневной жизни, достигнутые в «трезвых селах</a:t>
            </a:r>
            <a:r>
              <a:rPr lang="ru-RU" sz="2800" dirty="0" smtClean="0"/>
              <a:t>»:</a:t>
            </a:r>
            <a:endParaRPr lang="ru-RU" sz="2800" b="1" cap="all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32" name="Схема 31"/>
          <p:cNvGraphicFramePr/>
          <p:nvPr>
            <p:extLst/>
          </p:nvPr>
        </p:nvGraphicFramePr>
        <p:xfrm>
          <a:off x="0" y="1218602"/>
          <a:ext cx="9144000" cy="501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5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направления </a:t>
            </a:r>
            <a:r>
              <a:rPr lang="ru-RU" sz="3100" dirty="0"/>
              <a:t>государственной</a:t>
            </a:r>
            <a:r>
              <a:rPr lang="ru-RU" dirty="0"/>
              <a:t> антиалкогольной </a:t>
            </a:r>
            <a:r>
              <a:rPr lang="ru-RU" dirty="0" smtClean="0"/>
              <a:t>политики: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64653"/>
                </a:solidFill>
              </a:rPr>
              <a:pPr/>
              <a:t>2</a:t>
            </a:fld>
            <a:endParaRPr lang="ru-RU">
              <a:solidFill>
                <a:srgbClr val="46465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8743"/>
            <a:ext cx="6840760" cy="52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9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72" y="260648"/>
            <a:ext cx="7499176" cy="117120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З</a:t>
            </a:r>
            <a:r>
              <a:rPr lang="ru-RU" altLang="ru-RU" sz="2400" b="1" dirty="0" smtClean="0"/>
              <a:t>аконы/распоряжения/концепции </a:t>
            </a:r>
            <a:r>
              <a:rPr lang="ru-RU" altLang="ru-RU" sz="2400" b="1" dirty="0"/>
              <a:t>обеспечивающие реализацию антиалкогольной политики в Республике Саха (Якутия</a:t>
            </a:r>
            <a:r>
              <a:rPr lang="ru-RU" altLang="ru-RU" sz="2400" b="1" dirty="0" smtClean="0"/>
              <a:t>):</a:t>
            </a:r>
            <a:endParaRPr lang="ru-RU" altLang="ru-RU" sz="2400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76352" y="1628800"/>
            <a:ext cx="8690570" cy="47106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ru-RU" altLang="ru-RU" sz="1600" dirty="0">
                <a:solidFill>
                  <a:srgbClr val="464653"/>
                </a:solidFill>
                <a:latin typeface="Cambria"/>
              </a:rPr>
              <a:t>Закон Республики Саха (Якутия) от 25.12.2003 109-З N 221-III "О профилактике злоупотребления алкогольной продукцией в Республике Саха (Якутия)";</a:t>
            </a:r>
          </a:p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ru-RU" altLang="ru-RU" sz="1600" dirty="0" smtClean="0">
                <a:solidFill>
                  <a:srgbClr val="464653"/>
                </a:solidFill>
                <a:latin typeface="Cambria"/>
              </a:rPr>
              <a:t>Закон </a:t>
            </a:r>
            <a:r>
              <a:rPr lang="ru-RU" altLang="ru-RU" sz="1600" dirty="0">
                <a:solidFill>
                  <a:srgbClr val="464653"/>
                </a:solidFill>
                <a:latin typeface="Cambria"/>
              </a:rPr>
              <a:t>Республики Саха (Якутия) от 22.03.2006 N 667-III "О защите здоровья детей и молодежи от опасности употребления алкогольной и спиртосодержащей продукции"; </a:t>
            </a:r>
          </a:p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ru-RU" altLang="ru-RU" sz="1600" b="1" dirty="0" smtClean="0">
                <a:solidFill>
                  <a:srgbClr val="464653"/>
                </a:solidFill>
                <a:latin typeface="Cambria"/>
              </a:rPr>
              <a:t>Закон </a:t>
            </a:r>
            <a:r>
              <a:rPr lang="ru-RU" altLang="ru-RU" sz="1600" b="1" dirty="0">
                <a:solidFill>
                  <a:srgbClr val="464653"/>
                </a:solidFill>
                <a:latin typeface="Cambria"/>
              </a:rPr>
              <a:t>Республики Саха (Якутия) от 05.12.2013 51-V "Об установлении дополнительных ограничений времени, условий и мест розничной продажи алкогольной продукции в Республике Саха (Якутия)";</a:t>
            </a:r>
          </a:p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ru-RU" altLang="ru-RU" sz="1600" dirty="0" smtClean="0">
                <a:solidFill>
                  <a:srgbClr val="464653"/>
                </a:solidFill>
                <a:latin typeface="Cambria"/>
              </a:rPr>
              <a:t>Закон </a:t>
            </a:r>
            <a:r>
              <a:rPr lang="ru-RU" altLang="ru-RU" sz="1600" dirty="0">
                <a:solidFill>
                  <a:srgbClr val="464653"/>
                </a:solidFill>
                <a:latin typeface="Cambria"/>
              </a:rPr>
              <a:t>Республики Саха (Якутия) от 27.05.2015 N 449-V "О прекращении осуществления органами местного самоуправления муниципальных образований Республики Саха (Якутия) переданных им отдельных государственных полномочий по лицензированию розничной продажи алкогольной продукции";</a:t>
            </a:r>
          </a:p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ru-RU" altLang="ru-RU" sz="1600" b="1" dirty="0" smtClean="0">
                <a:solidFill>
                  <a:srgbClr val="464653"/>
                </a:solidFill>
                <a:latin typeface="Cambria"/>
              </a:rPr>
              <a:t>Распоряжение </a:t>
            </a:r>
            <a:r>
              <a:rPr lang="ru-RU" altLang="ru-RU" sz="1600" b="1" dirty="0">
                <a:solidFill>
                  <a:srgbClr val="464653"/>
                </a:solidFill>
                <a:latin typeface="Cambria"/>
              </a:rPr>
              <a:t>Главы РС (Я) от 08.07.2015 N 597-РГ "О мерах по снижению масштабов злоупотребления алкогольной продукцией и профилактике алкоголизма среди населения Республики Саха (Якутия</a:t>
            </a:r>
            <a:r>
              <a:rPr lang="ru-RU" altLang="ru-RU" sz="1600" b="1" dirty="0" smtClean="0">
                <a:solidFill>
                  <a:srgbClr val="464653"/>
                </a:solidFill>
                <a:latin typeface="Cambria"/>
              </a:rPr>
              <a:t>)»;</a:t>
            </a:r>
            <a:endParaRPr lang="ru-RU" altLang="ru-RU" sz="1600" b="1" dirty="0">
              <a:solidFill>
                <a:srgbClr val="464653"/>
              </a:solidFill>
              <a:latin typeface="Cambria"/>
            </a:endParaRPr>
          </a:p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ru-RU" altLang="ru-RU" sz="1600" b="1" dirty="0" smtClean="0">
                <a:solidFill>
                  <a:srgbClr val="464653"/>
                </a:solidFill>
                <a:latin typeface="Cambria"/>
              </a:rPr>
              <a:t>Концепция </a:t>
            </a:r>
            <a:r>
              <a:rPr lang="ru-RU" altLang="ru-RU" sz="1600" b="1" dirty="0">
                <a:solidFill>
                  <a:srgbClr val="464653"/>
                </a:solidFill>
                <a:latin typeface="Cambria"/>
              </a:rPr>
              <a:t>по информированию населения Республики Саха (Якутия) о вреде и </a:t>
            </a:r>
            <a:r>
              <a:rPr lang="ru-RU" altLang="ru-RU" sz="1600" b="1" dirty="0" smtClean="0">
                <a:solidFill>
                  <a:srgbClr val="464653"/>
                </a:solidFill>
                <a:latin typeface="Cambria"/>
              </a:rPr>
              <a:t>последствиях  </a:t>
            </a:r>
            <a:r>
              <a:rPr lang="ru-RU" altLang="ru-RU" sz="1600" b="1" dirty="0">
                <a:solidFill>
                  <a:srgbClr val="464653"/>
                </a:solidFill>
                <a:latin typeface="Cambria"/>
              </a:rPr>
              <a:t>употребления алкоголя и формированию здорового образа жизни на период до 2022 </a:t>
            </a:r>
            <a:r>
              <a:rPr lang="ru-RU" altLang="ru-RU" sz="1600" b="1" dirty="0" smtClean="0">
                <a:solidFill>
                  <a:srgbClr val="464653"/>
                </a:solidFill>
                <a:latin typeface="Cambria"/>
              </a:rPr>
              <a:t>года.</a:t>
            </a:r>
            <a:endParaRPr lang="ru-RU" altLang="ru-RU" sz="1600" b="1" dirty="0">
              <a:solidFill>
                <a:srgbClr val="464653"/>
              </a:solidFill>
              <a:latin typeface="Cambria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64653"/>
                </a:solidFill>
              </a:rPr>
              <a:pPr/>
              <a:t>3</a:t>
            </a:fld>
            <a:endParaRPr lang="ru-RU">
              <a:solidFill>
                <a:srgbClr val="46465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99" y="30065"/>
            <a:ext cx="1201738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38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Динамика преступлений с наибольшей долей совершенных в состоянии АО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603784"/>
              </p:ext>
            </p:extLst>
          </p:nvPr>
        </p:nvGraphicFramePr>
        <p:xfrm>
          <a:off x="35318" y="969264"/>
          <a:ext cx="9144000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3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287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Преступления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Год/количество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совершен-</a:t>
                      </a:r>
                      <a:r>
                        <a:rPr lang="ru-RU" sz="1600" dirty="0" err="1">
                          <a:effectLst/>
                        </a:rPr>
                        <a:t>ных</a:t>
                      </a:r>
                      <a:r>
                        <a:rPr lang="ru-RU" sz="1600" dirty="0">
                          <a:effectLst/>
                        </a:rPr>
                        <a:t> в состоянии АО в 2015г. (%)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Динамика с </a:t>
                      </a:r>
                      <a:r>
                        <a:rPr lang="ru-RU" sz="1600" dirty="0" smtClean="0">
                          <a:effectLst/>
                        </a:rPr>
                        <a:t>2010-18 </a:t>
                      </a:r>
                      <a:r>
                        <a:rPr lang="ru-RU" sz="1600" dirty="0">
                          <a:effectLst/>
                        </a:rPr>
                        <a:t>в % (+/-)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Умышленное причинение тяжкого вреда здоровью (ст.111 УК РФ)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665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45,7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Убийства, покушения на убийство (ст. 30,105,106,107 УК РФ)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-39,0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Грабеж (ст. 161 УК РФ)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1278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1035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Разбой (ст. 162 УК РФ)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76,2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9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Новый рисунок (1)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" y="116632"/>
            <a:ext cx="9128659" cy="62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6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tabLst>
                <a:tab pos="6284913" algn="l"/>
              </a:tabLst>
            </a:pPr>
            <a:r>
              <a:rPr lang="ru-RU" sz="2800" b="1" dirty="0" smtClean="0"/>
              <a:t>Заболеваемость и смертность населения РС (Я) </a:t>
            </a:r>
            <a:br>
              <a:rPr lang="ru-RU" sz="2800" b="1" dirty="0" smtClean="0"/>
            </a:br>
            <a:r>
              <a:rPr lang="ru-RU" sz="2800" b="1" dirty="0" smtClean="0"/>
              <a:t>(на 100 </a:t>
            </a:r>
            <a:r>
              <a:rPr lang="ru-RU" sz="2800" b="1" dirty="0" err="1" smtClean="0"/>
              <a:t>тыс</a:t>
            </a:r>
            <a:r>
              <a:rPr lang="ru-RU" sz="2800" b="1" dirty="0" smtClean="0"/>
              <a:t> населения)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078469"/>
              </p:ext>
            </p:extLst>
          </p:nvPr>
        </p:nvGraphicFramePr>
        <p:xfrm>
          <a:off x="107506" y="980730"/>
          <a:ext cx="8928990" cy="55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7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на 100 тыс. чел.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Динамика с </a:t>
                      </a:r>
                      <a:r>
                        <a:rPr lang="ru-RU" sz="1400" dirty="0" smtClean="0">
                          <a:effectLst/>
                        </a:rPr>
                        <a:t>2010-17 </a:t>
                      </a:r>
                      <a:r>
                        <a:rPr lang="ru-RU" sz="1400" dirty="0">
                          <a:effectLst/>
                        </a:rPr>
                        <a:t>в % (+/-)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Заболеваемость алкоголизмом и алкогольными психозами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290,4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239,1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235,8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177,2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177,2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163,6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180,6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138,9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-52,1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умерших от сердечно-сосудистых заболеваний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469,5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440,9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443,1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403,7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406,3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386,7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367,5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361.6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-22,9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Смертность от внешних причин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195,2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181,8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171,3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160,3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155,0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145,3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135,6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132.5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-32,1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умерших от убийств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34,3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27,9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28,0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26,2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-47,5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умерших от самоубийств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39,7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40,1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35,8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34,7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28.1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-31,1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8" marR="5825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85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ASUS\Desktop\Смертность муж 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06139" cy="62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6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578999"/>
              </p:ext>
            </p:extLst>
          </p:nvPr>
        </p:nvGraphicFramePr>
        <p:xfrm>
          <a:off x="467544" y="47667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46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191300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525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Экран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Candara</vt:lpstr>
      <vt:lpstr>Symbol</vt:lpstr>
      <vt:lpstr>Times New Roman</vt:lpstr>
      <vt:lpstr>Wingdings 3</vt:lpstr>
      <vt:lpstr>1_Волна</vt:lpstr>
      <vt:lpstr>Тема Office</vt:lpstr>
      <vt:lpstr>Презентация PowerPoint</vt:lpstr>
      <vt:lpstr>Основные направления государственной антиалкогольной политики: </vt:lpstr>
      <vt:lpstr>Законы/распоряжения/концепции обеспечивающие реализацию антиалкогольной политики в Республике Саха (Якутия):</vt:lpstr>
      <vt:lpstr>Динамика преступлений с наибольшей долей совершенных в состоянии АО</vt:lpstr>
      <vt:lpstr>Презентация PowerPoint</vt:lpstr>
      <vt:lpstr>Заболеваемость и смертность населения РС (Я)  (на 100 тыс населения)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социологического исследования, проведенного Информационным центром при Главе РС (Я) в республике (июнь, 2017 г., N=10600)</vt:lpstr>
      <vt:lpstr>Частота потребления алкоголя среди студентов вузов в 2010 и 2015 гг</vt:lpstr>
      <vt:lpstr>Классификация «трезвых сел»</vt:lpstr>
      <vt:lpstr>Смертность и преступность в «трезвых селах» в сравнении с общереспубликанскими статистическими данными (за 2016 год)</vt:lpstr>
      <vt:lpstr>Частота потребления алкоголя в «трезвых селах» и по Республике Саха (Якутия)</vt:lpstr>
      <vt:lpstr>Показатели оценки качества жизни в районных центрах и «трезвых селах» (1-я группа индикаторов)</vt:lpstr>
      <vt:lpstr>Показатели оценки качества жизни в районных центрах и «трезвых селах» (2-я группа индикаторов)</vt:lpstr>
      <vt:lpstr>Из интервью эксперта по результатам социологической экспедиции в с. Бэс-Кюель Горного улуса</vt:lpstr>
      <vt:lpstr>Положительные результаты в повседневной жизни, достигнутые в «трезвых селах»: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Жегусов Юрий Иннокентьевич</dc:creator>
  <cp:lastModifiedBy>Lena</cp:lastModifiedBy>
  <cp:revision>171</cp:revision>
  <cp:lastPrinted>2019-02-05T08:48:19Z</cp:lastPrinted>
  <dcterms:created xsi:type="dcterms:W3CDTF">2016-09-03T05:25:57Z</dcterms:created>
  <dcterms:modified xsi:type="dcterms:W3CDTF">2019-05-19T07:44:59Z</dcterms:modified>
</cp:coreProperties>
</file>